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notesMasterIdLst>
    <p:notesMasterId r:id="rId73"/>
  </p:notesMasterIdLst>
  <p:handoutMasterIdLst>
    <p:handoutMasterId r:id="rId74"/>
  </p:handoutMasterIdLst>
  <p:sldIdLst>
    <p:sldId id="256" r:id="rId3"/>
    <p:sldId id="257" r:id="rId4"/>
    <p:sldId id="349" r:id="rId5"/>
    <p:sldId id="341" r:id="rId6"/>
    <p:sldId id="259" r:id="rId7"/>
    <p:sldId id="389" r:id="rId8"/>
    <p:sldId id="388" r:id="rId9"/>
    <p:sldId id="343" r:id="rId10"/>
    <p:sldId id="261" r:id="rId11"/>
    <p:sldId id="393" r:id="rId12"/>
    <p:sldId id="367" r:id="rId13"/>
    <p:sldId id="364" r:id="rId14"/>
    <p:sldId id="348" r:id="rId15"/>
    <p:sldId id="350" r:id="rId16"/>
    <p:sldId id="390" r:id="rId17"/>
    <p:sldId id="352" r:id="rId18"/>
    <p:sldId id="353" r:id="rId19"/>
    <p:sldId id="351" r:id="rId20"/>
    <p:sldId id="354" r:id="rId21"/>
    <p:sldId id="394" r:id="rId22"/>
    <p:sldId id="355" r:id="rId23"/>
    <p:sldId id="395" r:id="rId24"/>
    <p:sldId id="376" r:id="rId25"/>
    <p:sldId id="405" r:id="rId26"/>
    <p:sldId id="402" r:id="rId27"/>
    <p:sldId id="403" r:id="rId28"/>
    <p:sldId id="404" r:id="rId29"/>
    <p:sldId id="391" r:id="rId30"/>
    <p:sldId id="385" r:id="rId31"/>
    <p:sldId id="386" r:id="rId32"/>
    <p:sldId id="392" r:id="rId33"/>
    <p:sldId id="356" r:id="rId34"/>
    <p:sldId id="357" r:id="rId35"/>
    <p:sldId id="361" r:id="rId36"/>
    <p:sldId id="406" r:id="rId37"/>
    <p:sldId id="358" r:id="rId38"/>
    <p:sldId id="363" r:id="rId39"/>
    <p:sldId id="362" r:id="rId40"/>
    <p:sldId id="359" r:id="rId41"/>
    <p:sldId id="360" r:id="rId42"/>
    <p:sldId id="368" r:id="rId43"/>
    <p:sldId id="365" r:id="rId44"/>
    <p:sldId id="366" r:id="rId45"/>
    <p:sldId id="369" r:id="rId46"/>
    <p:sldId id="396" r:id="rId47"/>
    <p:sldId id="397" r:id="rId48"/>
    <p:sldId id="398" r:id="rId49"/>
    <p:sldId id="399" r:id="rId50"/>
    <p:sldId id="400" r:id="rId51"/>
    <p:sldId id="401" r:id="rId52"/>
    <p:sldId id="370" r:id="rId53"/>
    <p:sldId id="371" r:id="rId54"/>
    <p:sldId id="372" r:id="rId55"/>
    <p:sldId id="373" r:id="rId56"/>
    <p:sldId id="374" r:id="rId57"/>
    <p:sldId id="387" r:id="rId58"/>
    <p:sldId id="407" r:id="rId59"/>
    <p:sldId id="377" r:id="rId60"/>
    <p:sldId id="378" r:id="rId61"/>
    <p:sldId id="381" r:id="rId62"/>
    <p:sldId id="384" r:id="rId63"/>
    <p:sldId id="382" r:id="rId64"/>
    <p:sldId id="379" r:id="rId65"/>
    <p:sldId id="380" r:id="rId66"/>
    <p:sldId id="344" r:id="rId67"/>
    <p:sldId id="262" r:id="rId68"/>
    <p:sldId id="345" r:id="rId69"/>
    <p:sldId id="346" r:id="rId70"/>
    <p:sldId id="347" r:id="rId71"/>
    <p:sldId id="383" r:id="rId72"/>
  </p:sldIdLst>
  <p:sldSz cx="11520488" cy="6480175"/>
  <p:notesSz cx="7559675" cy="10691813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0308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B9631B5-78F2-41C9-869B-9F39066F8104}" styleName="Mittlere Formatvorlage 3 - Akz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505E3EF-67EA-436B-97B2-0124C06EBD24}" styleName="Mittlere Formatvorlage 4 - Akz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C4B1156A-380E-4F78-BDF5-A606A8083BF9}" styleName="Mittlere Formatvorlage 4 - Akz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1E171933-4619-4E11-9A3F-F7608DF75F80}" styleName="Mittlere Formatvorlage 1 - Akz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793D81CF-94F2-401A-BA57-92F5A7B2D0C5}" styleName="Mittlere Formatvorlag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7E9639D4-E3E2-4D34-9284-5A2195B3D0D7}" styleName="Helle Formatvorlag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75DCB02-9BB8-47FD-8907-85C794F793BA}" styleName="Designformatvorlage 1 - Akz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750"/>
    <p:restoredTop sz="94549"/>
  </p:normalViewPr>
  <p:slideViewPr>
    <p:cSldViewPr snapToGrid="0">
      <p:cViewPr>
        <p:scale>
          <a:sx n="120" d="100"/>
          <a:sy n="120" d="100"/>
        </p:scale>
        <p:origin x="536" y="6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notesMaster" Target="notesMasters/notesMaster1.xml"/><Relationship Id="rId78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viewProps" Target="viewProp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FF743DC-BB38-7A45-BDAB-4BC9A996C279}" type="doc">
      <dgm:prSet loTypeId="urn:microsoft.com/office/officeart/2005/8/layout/orgChart1" loCatId="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de-DE"/>
        </a:p>
      </dgm:t>
    </dgm:pt>
    <dgm:pt modelId="{D79E111A-2E8A-0C46-838D-DF3D390682DE}">
      <dgm:prSet phldrT="[Text]" custT="1"/>
      <dgm:spPr/>
      <dgm:t>
        <a:bodyPr/>
        <a:lstStyle/>
        <a:p>
          <a:r>
            <a:rPr lang="de-DE" sz="1200" dirty="0"/>
            <a:t>NLP Classification</a:t>
          </a:r>
        </a:p>
      </dgm:t>
    </dgm:pt>
    <dgm:pt modelId="{6095CABD-DC86-4840-AAC5-B8C02B8461E6}" type="parTrans" cxnId="{A823B944-D27B-C14A-86E9-87CBFA8B6A40}">
      <dgm:prSet/>
      <dgm:spPr/>
      <dgm:t>
        <a:bodyPr/>
        <a:lstStyle/>
        <a:p>
          <a:endParaRPr lang="de-DE" sz="2000"/>
        </a:p>
      </dgm:t>
    </dgm:pt>
    <dgm:pt modelId="{EE617C08-3FDB-BC41-B1EE-C4F778A303CC}" type="sibTrans" cxnId="{A823B944-D27B-C14A-86E9-87CBFA8B6A40}">
      <dgm:prSet/>
      <dgm:spPr/>
      <dgm:t>
        <a:bodyPr/>
        <a:lstStyle/>
        <a:p>
          <a:endParaRPr lang="de-DE" sz="2000"/>
        </a:p>
      </dgm:t>
    </dgm:pt>
    <dgm:pt modelId="{609BCB4B-7E82-894F-8252-A58FB0A37446}">
      <dgm:prSet phldrT="[Text]" custT="1"/>
      <dgm:spPr/>
      <dgm:t>
        <a:bodyPr/>
        <a:lstStyle/>
        <a:p>
          <a:r>
            <a:rPr lang="de-DE" sz="1200" dirty="0" err="1"/>
            <a:t>Develop</a:t>
          </a:r>
          <a:r>
            <a:rPr lang="de-DE" sz="1200" dirty="0"/>
            <a:t> </a:t>
          </a:r>
          <a:r>
            <a:rPr lang="de-DE" sz="1200" dirty="0" err="1"/>
            <a:t>the</a:t>
          </a:r>
          <a:r>
            <a:rPr lang="de-DE" sz="1200" dirty="0"/>
            <a:t> </a:t>
          </a:r>
          <a:r>
            <a:rPr lang="de-DE" sz="1200" dirty="0" err="1"/>
            <a:t>whole</a:t>
          </a:r>
          <a:r>
            <a:rPr lang="de-DE" sz="1200" dirty="0"/>
            <a:t> </a:t>
          </a:r>
          <a:r>
            <a:rPr lang="de-DE" sz="1200" dirty="0" err="1"/>
            <a:t>model</a:t>
          </a:r>
          <a:r>
            <a:rPr lang="de-DE" sz="1200" dirty="0"/>
            <a:t> on </a:t>
          </a:r>
          <a:r>
            <a:rPr lang="de-DE" sz="1200" dirty="0" err="1"/>
            <a:t>our</a:t>
          </a:r>
          <a:r>
            <a:rPr lang="de-DE" sz="1200" dirty="0"/>
            <a:t> own</a:t>
          </a:r>
        </a:p>
      </dgm:t>
    </dgm:pt>
    <dgm:pt modelId="{D5143BF3-0EA2-CE4F-99A3-5F7801380625}" type="parTrans" cxnId="{B2765701-6C08-CF40-962E-65589AFD6408}">
      <dgm:prSet/>
      <dgm:spPr/>
      <dgm:t>
        <a:bodyPr/>
        <a:lstStyle/>
        <a:p>
          <a:endParaRPr lang="de-DE" sz="2000"/>
        </a:p>
      </dgm:t>
    </dgm:pt>
    <dgm:pt modelId="{90100568-69EC-E943-9BF9-3AE5A3FCA2F9}" type="sibTrans" cxnId="{B2765701-6C08-CF40-962E-65589AFD6408}">
      <dgm:prSet/>
      <dgm:spPr/>
      <dgm:t>
        <a:bodyPr/>
        <a:lstStyle/>
        <a:p>
          <a:endParaRPr lang="de-DE" sz="2000"/>
        </a:p>
      </dgm:t>
    </dgm:pt>
    <dgm:pt modelId="{296C8BB9-E15E-D141-B43A-77ED146B47B4}">
      <dgm:prSet phldrT="[Text]" custT="1"/>
      <dgm:spPr/>
      <dgm:t>
        <a:bodyPr/>
        <a:lstStyle/>
        <a:p>
          <a:r>
            <a:rPr lang="de-DE" sz="1200" dirty="0"/>
            <a:t>Use a </a:t>
          </a:r>
          <a:r>
            <a:rPr lang="de-DE" sz="1200" dirty="0" err="1"/>
            <a:t>pretrained</a:t>
          </a:r>
          <a:r>
            <a:rPr lang="de-DE" sz="1200" dirty="0"/>
            <a:t> </a:t>
          </a:r>
          <a:r>
            <a:rPr lang="de-DE" sz="1200" dirty="0" err="1"/>
            <a:t>model</a:t>
          </a:r>
          <a:r>
            <a:rPr lang="de-DE" sz="1200" dirty="0"/>
            <a:t> and </a:t>
          </a:r>
          <a:r>
            <a:rPr lang="de-DE" sz="1200" dirty="0" err="1"/>
            <a:t>optimize</a:t>
          </a:r>
          <a:r>
            <a:rPr lang="de-DE" sz="1200" dirty="0"/>
            <a:t> </a:t>
          </a:r>
          <a:r>
            <a:rPr lang="de-DE" sz="1200" dirty="0" err="1"/>
            <a:t>it</a:t>
          </a:r>
          <a:endParaRPr lang="de-DE" sz="1200" dirty="0"/>
        </a:p>
      </dgm:t>
    </dgm:pt>
    <dgm:pt modelId="{22060920-D05F-CA49-9B2F-EBDBDFA52F03}" type="parTrans" cxnId="{4DBEA5D9-E4EC-984E-8D09-C0DE13E7D8A3}">
      <dgm:prSet/>
      <dgm:spPr/>
      <dgm:t>
        <a:bodyPr/>
        <a:lstStyle/>
        <a:p>
          <a:endParaRPr lang="de-DE" sz="2000"/>
        </a:p>
      </dgm:t>
    </dgm:pt>
    <dgm:pt modelId="{D534C0D6-0990-8241-9AC7-0437209DB2D1}" type="sibTrans" cxnId="{4DBEA5D9-E4EC-984E-8D09-C0DE13E7D8A3}">
      <dgm:prSet/>
      <dgm:spPr/>
      <dgm:t>
        <a:bodyPr/>
        <a:lstStyle/>
        <a:p>
          <a:endParaRPr lang="de-DE" sz="2000"/>
        </a:p>
      </dgm:t>
    </dgm:pt>
    <dgm:pt modelId="{E888A45B-8746-124A-863D-64BD3E2CDF67}">
      <dgm:prSet custT="1"/>
      <dgm:spPr/>
      <dgm:t>
        <a:bodyPr/>
        <a:lstStyle/>
        <a:p>
          <a:r>
            <a:rPr lang="de-DE" sz="1200" dirty="0"/>
            <a:t>Need </a:t>
          </a:r>
          <a:r>
            <a:rPr lang="de-DE" sz="1200" dirty="0" err="1"/>
            <a:t>of</a:t>
          </a:r>
          <a:r>
            <a:rPr lang="de-DE" sz="1200" dirty="0"/>
            <a:t> </a:t>
          </a:r>
          <a:r>
            <a:rPr lang="de-DE" sz="1200" dirty="0" err="1"/>
            <a:t>labeled</a:t>
          </a:r>
          <a:r>
            <a:rPr lang="de-DE" sz="1200" dirty="0"/>
            <a:t> </a:t>
          </a:r>
          <a:r>
            <a:rPr lang="de-DE" sz="1200" dirty="0" err="1"/>
            <a:t>dataset</a:t>
          </a:r>
          <a:endParaRPr lang="de-DE" sz="1200" dirty="0"/>
        </a:p>
      </dgm:t>
    </dgm:pt>
    <dgm:pt modelId="{EFD2A517-FEAC-4645-8384-E50B873A02AA}" type="parTrans" cxnId="{FEA6BEBF-39E5-7D46-862A-2C08E78C9C9B}">
      <dgm:prSet/>
      <dgm:spPr/>
      <dgm:t>
        <a:bodyPr/>
        <a:lstStyle/>
        <a:p>
          <a:endParaRPr lang="de-DE" sz="2000"/>
        </a:p>
      </dgm:t>
    </dgm:pt>
    <dgm:pt modelId="{7BB831D8-D422-6C48-9B13-E0654EBBF378}" type="sibTrans" cxnId="{FEA6BEBF-39E5-7D46-862A-2C08E78C9C9B}">
      <dgm:prSet/>
      <dgm:spPr/>
      <dgm:t>
        <a:bodyPr/>
        <a:lstStyle/>
        <a:p>
          <a:endParaRPr lang="de-DE" sz="2000"/>
        </a:p>
      </dgm:t>
    </dgm:pt>
    <dgm:pt modelId="{60098A1B-69A5-3847-8449-249DFC0B05D2}">
      <dgm:prSet custT="1"/>
      <dgm:spPr/>
      <dgm:t>
        <a:bodyPr/>
        <a:lstStyle/>
        <a:p>
          <a:r>
            <a:rPr lang="de-DE" sz="1200" dirty="0" err="1"/>
            <a:t>No</a:t>
          </a:r>
          <a:r>
            <a:rPr lang="de-DE" sz="1200" dirty="0"/>
            <a:t> </a:t>
          </a:r>
          <a:r>
            <a:rPr lang="de-DE" sz="1200" dirty="0" err="1"/>
            <a:t>need</a:t>
          </a:r>
          <a:r>
            <a:rPr lang="de-DE" sz="1200" dirty="0"/>
            <a:t> </a:t>
          </a:r>
          <a:r>
            <a:rPr lang="de-DE" sz="1200" dirty="0" err="1"/>
            <a:t>of</a:t>
          </a:r>
          <a:r>
            <a:rPr lang="de-DE" sz="1200" dirty="0"/>
            <a:t> </a:t>
          </a:r>
          <a:r>
            <a:rPr lang="de-DE" sz="1200" dirty="0" err="1"/>
            <a:t>labeled</a:t>
          </a:r>
          <a:r>
            <a:rPr lang="de-DE" sz="1200" dirty="0"/>
            <a:t> </a:t>
          </a:r>
          <a:r>
            <a:rPr lang="de-DE" sz="1200" dirty="0" err="1"/>
            <a:t>dataset</a:t>
          </a:r>
          <a:endParaRPr lang="de-DE" sz="1200" dirty="0"/>
        </a:p>
      </dgm:t>
    </dgm:pt>
    <dgm:pt modelId="{92F95684-D575-4547-8860-EA32251EE5B5}" type="parTrans" cxnId="{5F5EE4D6-823A-614C-8613-F44C9F609F47}">
      <dgm:prSet/>
      <dgm:spPr/>
      <dgm:t>
        <a:bodyPr/>
        <a:lstStyle/>
        <a:p>
          <a:endParaRPr lang="de-DE" sz="2000"/>
        </a:p>
      </dgm:t>
    </dgm:pt>
    <dgm:pt modelId="{5D967A5D-770E-E749-B958-E3C41743B392}" type="sibTrans" cxnId="{5F5EE4D6-823A-614C-8613-F44C9F609F47}">
      <dgm:prSet/>
      <dgm:spPr/>
      <dgm:t>
        <a:bodyPr/>
        <a:lstStyle/>
        <a:p>
          <a:endParaRPr lang="de-DE" sz="2000"/>
        </a:p>
      </dgm:t>
    </dgm:pt>
    <dgm:pt modelId="{0A2CF5DC-4AF7-4246-9251-58C3B9617C87}">
      <dgm:prSet custT="1"/>
      <dgm:spPr/>
      <dgm:t>
        <a:bodyPr/>
        <a:lstStyle/>
        <a:p>
          <a:r>
            <a:rPr lang="de-DE" sz="1200" dirty="0" err="1"/>
            <a:t>Categorical</a:t>
          </a:r>
          <a:r>
            <a:rPr lang="de-DE" sz="1200" dirty="0"/>
            <a:t> </a:t>
          </a:r>
          <a:r>
            <a:rPr lang="de-DE" sz="1200" dirty="0" err="1"/>
            <a:t>labels</a:t>
          </a:r>
          <a:r>
            <a:rPr lang="de-DE" sz="1200" dirty="0"/>
            <a:t> (</a:t>
          </a:r>
          <a:r>
            <a:rPr lang="de-DE" sz="1200" dirty="0" err="1"/>
            <a:t>good</a:t>
          </a:r>
          <a:r>
            <a:rPr lang="de-DE" sz="1200" dirty="0"/>
            <a:t>, neutral, </a:t>
          </a:r>
          <a:r>
            <a:rPr lang="de-DE" sz="1200" dirty="0" err="1"/>
            <a:t>bad</a:t>
          </a:r>
          <a:r>
            <a:rPr lang="de-DE" sz="1200" dirty="0"/>
            <a:t>)</a:t>
          </a:r>
        </a:p>
      </dgm:t>
    </dgm:pt>
    <dgm:pt modelId="{90644B7F-6051-2740-8914-2131D7AA876C}" type="parTrans" cxnId="{85F9AF43-0FE1-F64E-8171-3CDBE46F78EA}">
      <dgm:prSet/>
      <dgm:spPr/>
      <dgm:t>
        <a:bodyPr/>
        <a:lstStyle/>
        <a:p>
          <a:endParaRPr lang="de-DE" sz="2000"/>
        </a:p>
      </dgm:t>
    </dgm:pt>
    <dgm:pt modelId="{19138726-3BEE-FB40-803C-729F445A4C79}" type="sibTrans" cxnId="{85F9AF43-0FE1-F64E-8171-3CDBE46F78EA}">
      <dgm:prSet/>
      <dgm:spPr/>
      <dgm:t>
        <a:bodyPr/>
        <a:lstStyle/>
        <a:p>
          <a:endParaRPr lang="de-DE" sz="2000"/>
        </a:p>
      </dgm:t>
    </dgm:pt>
    <dgm:pt modelId="{A39F883C-B01A-0F4E-8441-31A296D4B631}">
      <dgm:prSet custT="1"/>
      <dgm:spPr/>
      <dgm:t>
        <a:bodyPr/>
        <a:lstStyle/>
        <a:p>
          <a:r>
            <a:rPr lang="de-DE" sz="1200" dirty="0" err="1"/>
            <a:t>Numerical</a:t>
          </a:r>
          <a:r>
            <a:rPr lang="de-DE" sz="1200" dirty="0"/>
            <a:t> </a:t>
          </a:r>
          <a:r>
            <a:rPr lang="de-DE" sz="1200" dirty="0" err="1"/>
            <a:t>labels</a:t>
          </a:r>
          <a:r>
            <a:rPr lang="de-DE" sz="1200" dirty="0"/>
            <a:t> (</a:t>
          </a:r>
          <a:r>
            <a:rPr lang="de-DE" sz="1200" dirty="0" err="1"/>
            <a:t>good</a:t>
          </a:r>
          <a:r>
            <a:rPr lang="de-DE" sz="1200" dirty="0"/>
            <a:t>: 70-100, neutral: 40-60, </a:t>
          </a:r>
          <a:r>
            <a:rPr lang="de-DE" sz="1200" dirty="0" err="1"/>
            <a:t>bad</a:t>
          </a:r>
          <a:r>
            <a:rPr lang="de-DE" sz="1200" dirty="0"/>
            <a:t>: 0-40)</a:t>
          </a:r>
        </a:p>
      </dgm:t>
    </dgm:pt>
    <dgm:pt modelId="{42A7253D-B4BC-5B4E-8FFD-433B81E2405D}" type="parTrans" cxnId="{B37C438D-4E3C-B548-80CE-97FF3F62CA69}">
      <dgm:prSet/>
      <dgm:spPr/>
      <dgm:t>
        <a:bodyPr/>
        <a:lstStyle/>
        <a:p>
          <a:endParaRPr lang="de-DE" sz="2000"/>
        </a:p>
      </dgm:t>
    </dgm:pt>
    <dgm:pt modelId="{A6E2A146-B6DE-E643-BDD1-EF8CD56D0873}" type="sibTrans" cxnId="{B37C438D-4E3C-B548-80CE-97FF3F62CA69}">
      <dgm:prSet/>
      <dgm:spPr/>
      <dgm:t>
        <a:bodyPr/>
        <a:lstStyle/>
        <a:p>
          <a:endParaRPr lang="de-DE" sz="2000"/>
        </a:p>
      </dgm:t>
    </dgm:pt>
    <dgm:pt modelId="{F9FF22B0-4663-494D-A7DE-2FCEDC628962}">
      <dgm:prSet custT="1"/>
      <dgm:spPr/>
      <dgm:t>
        <a:bodyPr/>
        <a:lstStyle/>
        <a:p>
          <a:r>
            <a:rPr lang="de-DE" sz="1200" dirty="0" err="1"/>
            <a:t>Tweak</a:t>
          </a:r>
          <a:r>
            <a:rPr lang="de-DE" sz="1200" dirty="0"/>
            <a:t> Model </a:t>
          </a:r>
          <a:r>
            <a:rPr lang="de-DE" sz="1200" dirty="0" err="1"/>
            <a:t>output</a:t>
          </a:r>
          <a:r>
            <a:rPr lang="de-DE" sz="1200" dirty="0"/>
            <a:t> </a:t>
          </a:r>
          <a:r>
            <a:rPr lang="de-DE" sz="1200" dirty="0" err="1"/>
            <a:t>to</a:t>
          </a:r>
          <a:r>
            <a:rPr lang="de-DE" sz="1200" dirty="0"/>
            <a:t> </a:t>
          </a:r>
          <a:r>
            <a:rPr lang="de-DE" sz="1200" dirty="0" err="1"/>
            <a:t>satisfy</a:t>
          </a:r>
          <a:r>
            <a:rPr lang="de-DE" sz="1200" dirty="0"/>
            <a:t> </a:t>
          </a:r>
          <a:r>
            <a:rPr lang="de-DE" sz="1200" dirty="0" err="1"/>
            <a:t>the</a:t>
          </a:r>
          <a:r>
            <a:rPr lang="de-DE" sz="1200" dirty="0"/>
            <a:t> </a:t>
          </a:r>
          <a:r>
            <a:rPr lang="de-DE" sz="1200" dirty="0" err="1"/>
            <a:t>needed</a:t>
          </a:r>
          <a:r>
            <a:rPr lang="de-DE" sz="1200" dirty="0"/>
            <a:t> </a:t>
          </a:r>
          <a:r>
            <a:rPr lang="de-DE" sz="1200" dirty="0" err="1"/>
            <a:t>numerical</a:t>
          </a:r>
          <a:r>
            <a:rPr lang="de-DE" sz="1200" dirty="0"/>
            <a:t> </a:t>
          </a:r>
          <a:r>
            <a:rPr lang="de-DE" sz="1200" dirty="0" err="1"/>
            <a:t>scale</a:t>
          </a:r>
          <a:endParaRPr lang="de-DE" sz="1200" dirty="0"/>
        </a:p>
      </dgm:t>
    </dgm:pt>
    <dgm:pt modelId="{10FAB71D-65D9-1F40-AF50-DF4032D874EA}" type="parTrans" cxnId="{49FA0C8F-14CC-2B4F-9E50-7666958EF12D}">
      <dgm:prSet/>
      <dgm:spPr/>
      <dgm:t>
        <a:bodyPr/>
        <a:lstStyle/>
        <a:p>
          <a:endParaRPr lang="de-DE" sz="2000"/>
        </a:p>
      </dgm:t>
    </dgm:pt>
    <dgm:pt modelId="{8DAB2332-4CD7-FE4C-A223-A2974AF09D0F}" type="sibTrans" cxnId="{49FA0C8F-14CC-2B4F-9E50-7666958EF12D}">
      <dgm:prSet/>
      <dgm:spPr/>
      <dgm:t>
        <a:bodyPr/>
        <a:lstStyle/>
        <a:p>
          <a:endParaRPr lang="de-DE" sz="2000"/>
        </a:p>
      </dgm:t>
    </dgm:pt>
    <dgm:pt modelId="{BC78BA42-8010-2C48-A83F-14B30E8988E7}" type="pres">
      <dgm:prSet presAssocID="{BFF743DC-BB38-7A45-BDAB-4BC9A996C279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284958F2-137C-EA41-9A55-85B7A995F043}" type="pres">
      <dgm:prSet presAssocID="{D79E111A-2E8A-0C46-838D-DF3D390682DE}" presName="hierRoot1" presStyleCnt="0">
        <dgm:presLayoutVars>
          <dgm:hierBranch val="init"/>
        </dgm:presLayoutVars>
      </dgm:prSet>
      <dgm:spPr/>
    </dgm:pt>
    <dgm:pt modelId="{D7263B5F-CC86-DE46-8DF4-6D792D7CA4CB}" type="pres">
      <dgm:prSet presAssocID="{D79E111A-2E8A-0C46-838D-DF3D390682DE}" presName="rootComposite1" presStyleCnt="0"/>
      <dgm:spPr/>
    </dgm:pt>
    <dgm:pt modelId="{4E638CC7-F602-064D-A223-E32AA93A9D79}" type="pres">
      <dgm:prSet presAssocID="{D79E111A-2E8A-0C46-838D-DF3D390682DE}" presName="rootText1" presStyleLbl="node0" presStyleIdx="0" presStyleCnt="1">
        <dgm:presLayoutVars>
          <dgm:chPref val="3"/>
        </dgm:presLayoutVars>
      </dgm:prSet>
      <dgm:spPr/>
    </dgm:pt>
    <dgm:pt modelId="{74BB08DE-50A5-F548-930A-2ADA5FB2EC3B}" type="pres">
      <dgm:prSet presAssocID="{D79E111A-2E8A-0C46-838D-DF3D390682DE}" presName="rootConnector1" presStyleLbl="node1" presStyleIdx="0" presStyleCnt="0"/>
      <dgm:spPr/>
    </dgm:pt>
    <dgm:pt modelId="{EDCA1BEB-B542-094F-AD01-1AD249F0935A}" type="pres">
      <dgm:prSet presAssocID="{D79E111A-2E8A-0C46-838D-DF3D390682DE}" presName="hierChild2" presStyleCnt="0"/>
      <dgm:spPr/>
    </dgm:pt>
    <dgm:pt modelId="{B610E3BD-D260-F54F-B651-EA6DDF6F3F1A}" type="pres">
      <dgm:prSet presAssocID="{D5143BF3-0EA2-CE4F-99A3-5F7801380625}" presName="Name37" presStyleLbl="parChTrans1D2" presStyleIdx="0" presStyleCnt="2"/>
      <dgm:spPr/>
    </dgm:pt>
    <dgm:pt modelId="{51240A2F-D17C-8949-B946-C76E92E9D74C}" type="pres">
      <dgm:prSet presAssocID="{609BCB4B-7E82-894F-8252-A58FB0A37446}" presName="hierRoot2" presStyleCnt="0">
        <dgm:presLayoutVars>
          <dgm:hierBranch val="init"/>
        </dgm:presLayoutVars>
      </dgm:prSet>
      <dgm:spPr/>
    </dgm:pt>
    <dgm:pt modelId="{90917067-2D3A-3340-80A1-B2B661EBD83F}" type="pres">
      <dgm:prSet presAssocID="{609BCB4B-7E82-894F-8252-A58FB0A37446}" presName="rootComposite" presStyleCnt="0"/>
      <dgm:spPr/>
    </dgm:pt>
    <dgm:pt modelId="{49C0AD53-AE21-2A41-BF73-B70884723049}" type="pres">
      <dgm:prSet presAssocID="{609BCB4B-7E82-894F-8252-A58FB0A37446}" presName="rootText" presStyleLbl="node2" presStyleIdx="0" presStyleCnt="2">
        <dgm:presLayoutVars>
          <dgm:chPref val="3"/>
        </dgm:presLayoutVars>
      </dgm:prSet>
      <dgm:spPr/>
    </dgm:pt>
    <dgm:pt modelId="{6FB188AB-40D6-3C4C-970A-E2ADC0D40E6C}" type="pres">
      <dgm:prSet presAssocID="{609BCB4B-7E82-894F-8252-A58FB0A37446}" presName="rootConnector" presStyleLbl="node2" presStyleIdx="0" presStyleCnt="2"/>
      <dgm:spPr/>
    </dgm:pt>
    <dgm:pt modelId="{460419D6-94ED-9B42-852B-F0A4E40E04BB}" type="pres">
      <dgm:prSet presAssocID="{609BCB4B-7E82-894F-8252-A58FB0A37446}" presName="hierChild4" presStyleCnt="0"/>
      <dgm:spPr/>
    </dgm:pt>
    <dgm:pt modelId="{FFBA070D-EFD8-1043-A1F9-B6055B7C86F1}" type="pres">
      <dgm:prSet presAssocID="{EFD2A517-FEAC-4645-8384-E50B873A02AA}" presName="Name37" presStyleLbl="parChTrans1D3" presStyleIdx="0" presStyleCnt="2"/>
      <dgm:spPr/>
    </dgm:pt>
    <dgm:pt modelId="{3CD92879-9217-0C40-B8DF-A5D03F380DBF}" type="pres">
      <dgm:prSet presAssocID="{E888A45B-8746-124A-863D-64BD3E2CDF67}" presName="hierRoot2" presStyleCnt="0">
        <dgm:presLayoutVars>
          <dgm:hierBranch val="init"/>
        </dgm:presLayoutVars>
      </dgm:prSet>
      <dgm:spPr/>
    </dgm:pt>
    <dgm:pt modelId="{4B042A02-53C8-284D-9FAE-08EA9E60A599}" type="pres">
      <dgm:prSet presAssocID="{E888A45B-8746-124A-863D-64BD3E2CDF67}" presName="rootComposite" presStyleCnt="0"/>
      <dgm:spPr/>
    </dgm:pt>
    <dgm:pt modelId="{24E0E54D-AEAC-CB40-9570-4027705265E0}" type="pres">
      <dgm:prSet presAssocID="{E888A45B-8746-124A-863D-64BD3E2CDF67}" presName="rootText" presStyleLbl="node3" presStyleIdx="0" presStyleCnt="2">
        <dgm:presLayoutVars>
          <dgm:chPref val="3"/>
        </dgm:presLayoutVars>
      </dgm:prSet>
      <dgm:spPr/>
    </dgm:pt>
    <dgm:pt modelId="{C1D66555-65FF-BC48-B78F-3B64B4B86209}" type="pres">
      <dgm:prSet presAssocID="{E888A45B-8746-124A-863D-64BD3E2CDF67}" presName="rootConnector" presStyleLbl="node3" presStyleIdx="0" presStyleCnt="2"/>
      <dgm:spPr/>
    </dgm:pt>
    <dgm:pt modelId="{386AB4C5-1ACF-7246-B1F3-B293D0274E20}" type="pres">
      <dgm:prSet presAssocID="{E888A45B-8746-124A-863D-64BD3E2CDF67}" presName="hierChild4" presStyleCnt="0"/>
      <dgm:spPr/>
    </dgm:pt>
    <dgm:pt modelId="{941674DD-2C6E-9F41-8B58-EB0BFCDDD75E}" type="pres">
      <dgm:prSet presAssocID="{90644B7F-6051-2740-8914-2131D7AA876C}" presName="Name37" presStyleLbl="parChTrans1D4" presStyleIdx="0" presStyleCnt="3"/>
      <dgm:spPr/>
    </dgm:pt>
    <dgm:pt modelId="{D78DBA2A-517B-3C40-946F-82B7207FE3D9}" type="pres">
      <dgm:prSet presAssocID="{0A2CF5DC-4AF7-4246-9251-58C3B9617C87}" presName="hierRoot2" presStyleCnt="0">
        <dgm:presLayoutVars>
          <dgm:hierBranch val="init"/>
        </dgm:presLayoutVars>
      </dgm:prSet>
      <dgm:spPr/>
    </dgm:pt>
    <dgm:pt modelId="{1F50C8EE-1FEE-3F4E-BB43-00A87216BA14}" type="pres">
      <dgm:prSet presAssocID="{0A2CF5DC-4AF7-4246-9251-58C3B9617C87}" presName="rootComposite" presStyleCnt="0"/>
      <dgm:spPr/>
    </dgm:pt>
    <dgm:pt modelId="{5277C0E0-12BE-AF43-B337-1783AAAFE9AD}" type="pres">
      <dgm:prSet presAssocID="{0A2CF5DC-4AF7-4246-9251-58C3B9617C87}" presName="rootText" presStyleLbl="node4" presStyleIdx="0" presStyleCnt="3">
        <dgm:presLayoutVars>
          <dgm:chPref val="3"/>
        </dgm:presLayoutVars>
      </dgm:prSet>
      <dgm:spPr/>
    </dgm:pt>
    <dgm:pt modelId="{42A71E1F-BB96-3C4D-B59C-66F4DFC9E9C5}" type="pres">
      <dgm:prSet presAssocID="{0A2CF5DC-4AF7-4246-9251-58C3B9617C87}" presName="rootConnector" presStyleLbl="node4" presStyleIdx="0" presStyleCnt="3"/>
      <dgm:spPr/>
    </dgm:pt>
    <dgm:pt modelId="{3800C2C8-7E8E-154D-B2CA-3C2A2F4D1957}" type="pres">
      <dgm:prSet presAssocID="{0A2CF5DC-4AF7-4246-9251-58C3B9617C87}" presName="hierChild4" presStyleCnt="0"/>
      <dgm:spPr/>
    </dgm:pt>
    <dgm:pt modelId="{10D894A0-58D7-3F4F-A315-CDF20F3984C4}" type="pres">
      <dgm:prSet presAssocID="{0A2CF5DC-4AF7-4246-9251-58C3B9617C87}" presName="hierChild5" presStyleCnt="0"/>
      <dgm:spPr/>
    </dgm:pt>
    <dgm:pt modelId="{BAA87075-66C5-B44F-B7F2-72C0230B32F1}" type="pres">
      <dgm:prSet presAssocID="{42A7253D-B4BC-5B4E-8FFD-433B81E2405D}" presName="Name37" presStyleLbl="parChTrans1D4" presStyleIdx="1" presStyleCnt="3"/>
      <dgm:spPr/>
    </dgm:pt>
    <dgm:pt modelId="{45CD6A50-F156-E143-998F-D7F9EFEA9160}" type="pres">
      <dgm:prSet presAssocID="{A39F883C-B01A-0F4E-8441-31A296D4B631}" presName="hierRoot2" presStyleCnt="0">
        <dgm:presLayoutVars>
          <dgm:hierBranch val="init"/>
        </dgm:presLayoutVars>
      </dgm:prSet>
      <dgm:spPr/>
    </dgm:pt>
    <dgm:pt modelId="{A555DC8B-4633-1C4C-9990-2B2628704EB9}" type="pres">
      <dgm:prSet presAssocID="{A39F883C-B01A-0F4E-8441-31A296D4B631}" presName="rootComposite" presStyleCnt="0"/>
      <dgm:spPr/>
    </dgm:pt>
    <dgm:pt modelId="{23C782C5-084F-0A4F-8B0C-EB5604185E67}" type="pres">
      <dgm:prSet presAssocID="{A39F883C-B01A-0F4E-8441-31A296D4B631}" presName="rootText" presStyleLbl="node4" presStyleIdx="1" presStyleCnt="3">
        <dgm:presLayoutVars>
          <dgm:chPref val="3"/>
        </dgm:presLayoutVars>
      </dgm:prSet>
      <dgm:spPr/>
    </dgm:pt>
    <dgm:pt modelId="{E962BEB2-43FC-904F-ABCD-93DC497C89B9}" type="pres">
      <dgm:prSet presAssocID="{A39F883C-B01A-0F4E-8441-31A296D4B631}" presName="rootConnector" presStyleLbl="node4" presStyleIdx="1" presStyleCnt="3"/>
      <dgm:spPr/>
    </dgm:pt>
    <dgm:pt modelId="{5DF11215-5536-0F43-9721-59E0C2A0C435}" type="pres">
      <dgm:prSet presAssocID="{A39F883C-B01A-0F4E-8441-31A296D4B631}" presName="hierChild4" presStyleCnt="0"/>
      <dgm:spPr/>
    </dgm:pt>
    <dgm:pt modelId="{FB6130C5-EB17-2C4F-9F1E-1EE773CD2787}" type="pres">
      <dgm:prSet presAssocID="{A39F883C-B01A-0F4E-8441-31A296D4B631}" presName="hierChild5" presStyleCnt="0"/>
      <dgm:spPr/>
    </dgm:pt>
    <dgm:pt modelId="{897DE3D2-84BE-C04F-B8A3-AAEB3D0BC413}" type="pres">
      <dgm:prSet presAssocID="{E888A45B-8746-124A-863D-64BD3E2CDF67}" presName="hierChild5" presStyleCnt="0"/>
      <dgm:spPr/>
    </dgm:pt>
    <dgm:pt modelId="{4037F8D3-C953-1346-BBE8-1FC20097886D}" type="pres">
      <dgm:prSet presAssocID="{609BCB4B-7E82-894F-8252-A58FB0A37446}" presName="hierChild5" presStyleCnt="0"/>
      <dgm:spPr/>
    </dgm:pt>
    <dgm:pt modelId="{EB667D8D-3D4D-B24B-B9A1-0021DA9FE7E8}" type="pres">
      <dgm:prSet presAssocID="{22060920-D05F-CA49-9B2F-EBDBDFA52F03}" presName="Name37" presStyleLbl="parChTrans1D2" presStyleIdx="1" presStyleCnt="2"/>
      <dgm:spPr/>
    </dgm:pt>
    <dgm:pt modelId="{5C070B27-87C9-2E42-8A41-4453FC1136D6}" type="pres">
      <dgm:prSet presAssocID="{296C8BB9-E15E-D141-B43A-77ED146B47B4}" presName="hierRoot2" presStyleCnt="0">
        <dgm:presLayoutVars>
          <dgm:hierBranch val="init"/>
        </dgm:presLayoutVars>
      </dgm:prSet>
      <dgm:spPr/>
    </dgm:pt>
    <dgm:pt modelId="{FC9B0529-54A1-D543-B750-0D0EA1B66149}" type="pres">
      <dgm:prSet presAssocID="{296C8BB9-E15E-D141-B43A-77ED146B47B4}" presName="rootComposite" presStyleCnt="0"/>
      <dgm:spPr/>
    </dgm:pt>
    <dgm:pt modelId="{0DFCF185-1534-7D43-AFD1-E1325C3B6C90}" type="pres">
      <dgm:prSet presAssocID="{296C8BB9-E15E-D141-B43A-77ED146B47B4}" presName="rootText" presStyleLbl="node2" presStyleIdx="1" presStyleCnt="2">
        <dgm:presLayoutVars>
          <dgm:chPref val="3"/>
        </dgm:presLayoutVars>
      </dgm:prSet>
      <dgm:spPr/>
    </dgm:pt>
    <dgm:pt modelId="{A4BDF374-CAC2-6547-9B38-8691DFBAA384}" type="pres">
      <dgm:prSet presAssocID="{296C8BB9-E15E-D141-B43A-77ED146B47B4}" presName="rootConnector" presStyleLbl="node2" presStyleIdx="1" presStyleCnt="2"/>
      <dgm:spPr/>
    </dgm:pt>
    <dgm:pt modelId="{095E6CAE-9794-AE4B-B0A0-EE39F1312F66}" type="pres">
      <dgm:prSet presAssocID="{296C8BB9-E15E-D141-B43A-77ED146B47B4}" presName="hierChild4" presStyleCnt="0"/>
      <dgm:spPr/>
    </dgm:pt>
    <dgm:pt modelId="{C2EB2229-8403-8D4B-8FB5-E5904A1732E8}" type="pres">
      <dgm:prSet presAssocID="{92F95684-D575-4547-8860-EA32251EE5B5}" presName="Name37" presStyleLbl="parChTrans1D3" presStyleIdx="1" presStyleCnt="2"/>
      <dgm:spPr/>
    </dgm:pt>
    <dgm:pt modelId="{D56321FA-29D9-D446-972F-036B54B610EC}" type="pres">
      <dgm:prSet presAssocID="{60098A1B-69A5-3847-8449-249DFC0B05D2}" presName="hierRoot2" presStyleCnt="0">
        <dgm:presLayoutVars>
          <dgm:hierBranch val="init"/>
        </dgm:presLayoutVars>
      </dgm:prSet>
      <dgm:spPr/>
    </dgm:pt>
    <dgm:pt modelId="{4B425896-5194-0243-8935-3D55A425AEC9}" type="pres">
      <dgm:prSet presAssocID="{60098A1B-69A5-3847-8449-249DFC0B05D2}" presName="rootComposite" presStyleCnt="0"/>
      <dgm:spPr/>
    </dgm:pt>
    <dgm:pt modelId="{8983ABC3-5803-294D-9AD2-76264CEEF93F}" type="pres">
      <dgm:prSet presAssocID="{60098A1B-69A5-3847-8449-249DFC0B05D2}" presName="rootText" presStyleLbl="node3" presStyleIdx="1" presStyleCnt="2">
        <dgm:presLayoutVars>
          <dgm:chPref val="3"/>
        </dgm:presLayoutVars>
      </dgm:prSet>
      <dgm:spPr/>
    </dgm:pt>
    <dgm:pt modelId="{715BD590-F9B2-E34C-BABD-14726760D552}" type="pres">
      <dgm:prSet presAssocID="{60098A1B-69A5-3847-8449-249DFC0B05D2}" presName="rootConnector" presStyleLbl="node3" presStyleIdx="1" presStyleCnt="2"/>
      <dgm:spPr/>
    </dgm:pt>
    <dgm:pt modelId="{168043D9-99BD-5E41-8889-7B8F30AF78EB}" type="pres">
      <dgm:prSet presAssocID="{60098A1B-69A5-3847-8449-249DFC0B05D2}" presName="hierChild4" presStyleCnt="0"/>
      <dgm:spPr/>
    </dgm:pt>
    <dgm:pt modelId="{C3998FCB-FEAB-1440-9ECD-420355EA84BF}" type="pres">
      <dgm:prSet presAssocID="{10FAB71D-65D9-1F40-AF50-DF4032D874EA}" presName="Name37" presStyleLbl="parChTrans1D4" presStyleIdx="2" presStyleCnt="3"/>
      <dgm:spPr/>
    </dgm:pt>
    <dgm:pt modelId="{6FECFAF9-A768-1C46-9D82-EBB5EA1D4EA6}" type="pres">
      <dgm:prSet presAssocID="{F9FF22B0-4663-494D-A7DE-2FCEDC628962}" presName="hierRoot2" presStyleCnt="0">
        <dgm:presLayoutVars>
          <dgm:hierBranch val="init"/>
        </dgm:presLayoutVars>
      </dgm:prSet>
      <dgm:spPr/>
    </dgm:pt>
    <dgm:pt modelId="{B3A03010-6F67-AF4D-A14A-0F50E5FC0B3A}" type="pres">
      <dgm:prSet presAssocID="{F9FF22B0-4663-494D-A7DE-2FCEDC628962}" presName="rootComposite" presStyleCnt="0"/>
      <dgm:spPr/>
    </dgm:pt>
    <dgm:pt modelId="{B6D3BA25-628F-9641-B522-AC383260662F}" type="pres">
      <dgm:prSet presAssocID="{F9FF22B0-4663-494D-A7DE-2FCEDC628962}" presName="rootText" presStyleLbl="node4" presStyleIdx="2" presStyleCnt="3">
        <dgm:presLayoutVars>
          <dgm:chPref val="3"/>
        </dgm:presLayoutVars>
      </dgm:prSet>
      <dgm:spPr/>
    </dgm:pt>
    <dgm:pt modelId="{F9F14B0C-EFB3-CF43-ACCD-FD5FB5107AFB}" type="pres">
      <dgm:prSet presAssocID="{F9FF22B0-4663-494D-A7DE-2FCEDC628962}" presName="rootConnector" presStyleLbl="node4" presStyleIdx="2" presStyleCnt="3"/>
      <dgm:spPr/>
    </dgm:pt>
    <dgm:pt modelId="{0587A021-F919-C243-B79F-70FA2280F8C8}" type="pres">
      <dgm:prSet presAssocID="{F9FF22B0-4663-494D-A7DE-2FCEDC628962}" presName="hierChild4" presStyleCnt="0"/>
      <dgm:spPr/>
    </dgm:pt>
    <dgm:pt modelId="{91B1A0B6-6F16-0E40-86A8-20C5AF0F2C19}" type="pres">
      <dgm:prSet presAssocID="{F9FF22B0-4663-494D-A7DE-2FCEDC628962}" presName="hierChild5" presStyleCnt="0"/>
      <dgm:spPr/>
    </dgm:pt>
    <dgm:pt modelId="{DCEDD0C5-162E-9B4F-BC02-7AA6632F30CB}" type="pres">
      <dgm:prSet presAssocID="{60098A1B-69A5-3847-8449-249DFC0B05D2}" presName="hierChild5" presStyleCnt="0"/>
      <dgm:spPr/>
    </dgm:pt>
    <dgm:pt modelId="{EB5BBD6B-B76C-4740-8BBD-ED417E6EEEEB}" type="pres">
      <dgm:prSet presAssocID="{296C8BB9-E15E-D141-B43A-77ED146B47B4}" presName="hierChild5" presStyleCnt="0"/>
      <dgm:spPr/>
    </dgm:pt>
    <dgm:pt modelId="{C20C2DFA-DADA-CC4A-BC6F-5FC5F3DB83DE}" type="pres">
      <dgm:prSet presAssocID="{D79E111A-2E8A-0C46-838D-DF3D390682DE}" presName="hierChild3" presStyleCnt="0"/>
      <dgm:spPr/>
    </dgm:pt>
  </dgm:ptLst>
  <dgm:cxnLst>
    <dgm:cxn modelId="{B2765701-6C08-CF40-962E-65589AFD6408}" srcId="{D79E111A-2E8A-0C46-838D-DF3D390682DE}" destId="{609BCB4B-7E82-894F-8252-A58FB0A37446}" srcOrd="0" destOrd="0" parTransId="{D5143BF3-0EA2-CE4F-99A3-5F7801380625}" sibTransId="{90100568-69EC-E943-9BF9-3AE5A3FCA2F9}"/>
    <dgm:cxn modelId="{9C9B8F16-B502-0449-B5CE-D984D51FE2A9}" type="presOf" srcId="{E888A45B-8746-124A-863D-64BD3E2CDF67}" destId="{C1D66555-65FF-BC48-B78F-3B64B4B86209}" srcOrd="1" destOrd="0" presId="urn:microsoft.com/office/officeart/2005/8/layout/orgChart1"/>
    <dgm:cxn modelId="{0F2F7517-FBA9-1149-A4F9-E80F3D52FA03}" type="presOf" srcId="{10FAB71D-65D9-1F40-AF50-DF4032D874EA}" destId="{C3998FCB-FEAB-1440-9ECD-420355EA84BF}" srcOrd="0" destOrd="0" presId="urn:microsoft.com/office/officeart/2005/8/layout/orgChart1"/>
    <dgm:cxn modelId="{DB84A32A-BBD0-7443-9431-350ACDD7DCB2}" type="presOf" srcId="{296C8BB9-E15E-D141-B43A-77ED146B47B4}" destId="{0DFCF185-1534-7D43-AFD1-E1325C3B6C90}" srcOrd="0" destOrd="0" presId="urn:microsoft.com/office/officeart/2005/8/layout/orgChart1"/>
    <dgm:cxn modelId="{DD511333-FA3D-C442-8A19-3C6FBB185E37}" type="presOf" srcId="{E888A45B-8746-124A-863D-64BD3E2CDF67}" destId="{24E0E54D-AEAC-CB40-9570-4027705265E0}" srcOrd="0" destOrd="0" presId="urn:microsoft.com/office/officeart/2005/8/layout/orgChart1"/>
    <dgm:cxn modelId="{85F9AF43-0FE1-F64E-8171-3CDBE46F78EA}" srcId="{E888A45B-8746-124A-863D-64BD3E2CDF67}" destId="{0A2CF5DC-4AF7-4246-9251-58C3B9617C87}" srcOrd="0" destOrd="0" parTransId="{90644B7F-6051-2740-8914-2131D7AA876C}" sibTransId="{19138726-3BEE-FB40-803C-729F445A4C79}"/>
    <dgm:cxn modelId="{A823B944-D27B-C14A-86E9-87CBFA8B6A40}" srcId="{BFF743DC-BB38-7A45-BDAB-4BC9A996C279}" destId="{D79E111A-2E8A-0C46-838D-DF3D390682DE}" srcOrd="0" destOrd="0" parTransId="{6095CABD-DC86-4840-AAC5-B8C02B8461E6}" sibTransId="{EE617C08-3FDB-BC41-B1EE-C4F778A303CC}"/>
    <dgm:cxn modelId="{D090EA49-3026-AC4F-997B-9FBFEC6344F0}" type="presOf" srcId="{BFF743DC-BB38-7A45-BDAB-4BC9A996C279}" destId="{BC78BA42-8010-2C48-A83F-14B30E8988E7}" srcOrd="0" destOrd="0" presId="urn:microsoft.com/office/officeart/2005/8/layout/orgChart1"/>
    <dgm:cxn modelId="{27449D4D-94E7-824D-A61A-5890BC73809E}" type="presOf" srcId="{0A2CF5DC-4AF7-4246-9251-58C3B9617C87}" destId="{5277C0E0-12BE-AF43-B337-1783AAAFE9AD}" srcOrd="0" destOrd="0" presId="urn:microsoft.com/office/officeart/2005/8/layout/orgChart1"/>
    <dgm:cxn modelId="{0092D553-0B59-E64A-A72F-78DC7C71A471}" type="presOf" srcId="{0A2CF5DC-4AF7-4246-9251-58C3B9617C87}" destId="{42A71E1F-BB96-3C4D-B59C-66F4DFC9E9C5}" srcOrd="1" destOrd="0" presId="urn:microsoft.com/office/officeart/2005/8/layout/orgChart1"/>
    <dgm:cxn modelId="{85DD635A-D69D-1C4A-9BC6-1BAB0973E52C}" type="presOf" srcId="{296C8BB9-E15E-D141-B43A-77ED146B47B4}" destId="{A4BDF374-CAC2-6547-9B38-8691DFBAA384}" srcOrd="1" destOrd="0" presId="urn:microsoft.com/office/officeart/2005/8/layout/orgChart1"/>
    <dgm:cxn modelId="{7A8C096A-359A-4043-8FAF-A3038339BED7}" type="presOf" srcId="{92F95684-D575-4547-8860-EA32251EE5B5}" destId="{C2EB2229-8403-8D4B-8FB5-E5904A1732E8}" srcOrd="0" destOrd="0" presId="urn:microsoft.com/office/officeart/2005/8/layout/orgChart1"/>
    <dgm:cxn modelId="{D4AF8D6C-3F90-7046-B741-4542D167C301}" type="presOf" srcId="{EFD2A517-FEAC-4645-8384-E50B873A02AA}" destId="{FFBA070D-EFD8-1043-A1F9-B6055B7C86F1}" srcOrd="0" destOrd="0" presId="urn:microsoft.com/office/officeart/2005/8/layout/orgChart1"/>
    <dgm:cxn modelId="{50BD6D80-2ABF-4D46-AF88-E750E22067D4}" type="presOf" srcId="{90644B7F-6051-2740-8914-2131D7AA876C}" destId="{941674DD-2C6E-9F41-8B58-EB0BFCDDD75E}" srcOrd="0" destOrd="0" presId="urn:microsoft.com/office/officeart/2005/8/layout/orgChart1"/>
    <dgm:cxn modelId="{FC317F85-8AC9-C349-9908-0B97E1C0A9FE}" type="presOf" srcId="{D5143BF3-0EA2-CE4F-99A3-5F7801380625}" destId="{B610E3BD-D260-F54F-B651-EA6DDF6F3F1A}" srcOrd="0" destOrd="0" presId="urn:microsoft.com/office/officeart/2005/8/layout/orgChart1"/>
    <dgm:cxn modelId="{77F9C988-18BA-054B-AF6D-E9C382D508BB}" type="presOf" srcId="{60098A1B-69A5-3847-8449-249DFC0B05D2}" destId="{8983ABC3-5803-294D-9AD2-76264CEEF93F}" srcOrd="0" destOrd="0" presId="urn:microsoft.com/office/officeart/2005/8/layout/orgChart1"/>
    <dgm:cxn modelId="{B37C438D-4E3C-B548-80CE-97FF3F62CA69}" srcId="{E888A45B-8746-124A-863D-64BD3E2CDF67}" destId="{A39F883C-B01A-0F4E-8441-31A296D4B631}" srcOrd="1" destOrd="0" parTransId="{42A7253D-B4BC-5B4E-8FFD-433B81E2405D}" sibTransId="{A6E2A146-B6DE-E643-BDD1-EF8CD56D0873}"/>
    <dgm:cxn modelId="{49FA0C8F-14CC-2B4F-9E50-7666958EF12D}" srcId="{60098A1B-69A5-3847-8449-249DFC0B05D2}" destId="{F9FF22B0-4663-494D-A7DE-2FCEDC628962}" srcOrd="0" destOrd="0" parTransId="{10FAB71D-65D9-1F40-AF50-DF4032D874EA}" sibTransId="{8DAB2332-4CD7-FE4C-A223-A2974AF09D0F}"/>
    <dgm:cxn modelId="{700C1092-6876-9F42-ACE8-A46ABDCC66B1}" type="presOf" srcId="{22060920-D05F-CA49-9B2F-EBDBDFA52F03}" destId="{EB667D8D-3D4D-B24B-B9A1-0021DA9FE7E8}" srcOrd="0" destOrd="0" presId="urn:microsoft.com/office/officeart/2005/8/layout/orgChart1"/>
    <dgm:cxn modelId="{0D68EAAC-CBE5-6443-A7C5-20995DEEDDCD}" type="presOf" srcId="{A39F883C-B01A-0F4E-8441-31A296D4B631}" destId="{23C782C5-084F-0A4F-8B0C-EB5604185E67}" srcOrd="0" destOrd="0" presId="urn:microsoft.com/office/officeart/2005/8/layout/orgChart1"/>
    <dgm:cxn modelId="{0B1A2AAF-6E63-254E-8C7D-3DA5A168F4CD}" type="presOf" srcId="{D79E111A-2E8A-0C46-838D-DF3D390682DE}" destId="{74BB08DE-50A5-F548-930A-2ADA5FB2EC3B}" srcOrd="1" destOrd="0" presId="urn:microsoft.com/office/officeart/2005/8/layout/orgChart1"/>
    <dgm:cxn modelId="{238C5EB3-B42E-1E47-A3E7-A5A0D3A7027F}" type="presOf" srcId="{A39F883C-B01A-0F4E-8441-31A296D4B631}" destId="{E962BEB2-43FC-904F-ABCD-93DC497C89B9}" srcOrd="1" destOrd="0" presId="urn:microsoft.com/office/officeart/2005/8/layout/orgChart1"/>
    <dgm:cxn modelId="{D9B247B9-DC6D-A948-95DB-5D24FF7AEF15}" type="presOf" srcId="{F9FF22B0-4663-494D-A7DE-2FCEDC628962}" destId="{B6D3BA25-628F-9641-B522-AC383260662F}" srcOrd="0" destOrd="0" presId="urn:microsoft.com/office/officeart/2005/8/layout/orgChart1"/>
    <dgm:cxn modelId="{FEA6BEBF-39E5-7D46-862A-2C08E78C9C9B}" srcId="{609BCB4B-7E82-894F-8252-A58FB0A37446}" destId="{E888A45B-8746-124A-863D-64BD3E2CDF67}" srcOrd="0" destOrd="0" parTransId="{EFD2A517-FEAC-4645-8384-E50B873A02AA}" sibTransId="{7BB831D8-D422-6C48-9B13-E0654EBBF378}"/>
    <dgm:cxn modelId="{5F5EE4D6-823A-614C-8613-F44C9F609F47}" srcId="{296C8BB9-E15E-D141-B43A-77ED146B47B4}" destId="{60098A1B-69A5-3847-8449-249DFC0B05D2}" srcOrd="0" destOrd="0" parTransId="{92F95684-D575-4547-8860-EA32251EE5B5}" sibTransId="{5D967A5D-770E-E749-B958-E3C41743B392}"/>
    <dgm:cxn modelId="{4DBEA5D9-E4EC-984E-8D09-C0DE13E7D8A3}" srcId="{D79E111A-2E8A-0C46-838D-DF3D390682DE}" destId="{296C8BB9-E15E-D141-B43A-77ED146B47B4}" srcOrd="1" destOrd="0" parTransId="{22060920-D05F-CA49-9B2F-EBDBDFA52F03}" sibTransId="{D534C0D6-0990-8241-9AC7-0437209DB2D1}"/>
    <dgm:cxn modelId="{41AAB4D9-CB5D-1E45-A0C1-EB7BE9720310}" type="presOf" srcId="{609BCB4B-7E82-894F-8252-A58FB0A37446}" destId="{6FB188AB-40D6-3C4C-970A-E2ADC0D40E6C}" srcOrd="1" destOrd="0" presId="urn:microsoft.com/office/officeart/2005/8/layout/orgChart1"/>
    <dgm:cxn modelId="{6E0C29DC-0526-2A47-9E4A-998CAB068C07}" type="presOf" srcId="{42A7253D-B4BC-5B4E-8FFD-433B81E2405D}" destId="{BAA87075-66C5-B44F-B7F2-72C0230B32F1}" srcOrd="0" destOrd="0" presId="urn:microsoft.com/office/officeart/2005/8/layout/orgChart1"/>
    <dgm:cxn modelId="{C79DDFE0-46DB-AF42-91D5-ECFF1E08840B}" type="presOf" srcId="{60098A1B-69A5-3847-8449-249DFC0B05D2}" destId="{715BD590-F9B2-E34C-BABD-14726760D552}" srcOrd="1" destOrd="0" presId="urn:microsoft.com/office/officeart/2005/8/layout/orgChart1"/>
    <dgm:cxn modelId="{DB935DEE-553F-2D4C-AB52-7B24B3CD8EC1}" type="presOf" srcId="{609BCB4B-7E82-894F-8252-A58FB0A37446}" destId="{49C0AD53-AE21-2A41-BF73-B70884723049}" srcOrd="0" destOrd="0" presId="urn:microsoft.com/office/officeart/2005/8/layout/orgChart1"/>
    <dgm:cxn modelId="{5B90DAFB-518F-3245-B10F-EE2E5130F2E9}" type="presOf" srcId="{D79E111A-2E8A-0C46-838D-DF3D390682DE}" destId="{4E638CC7-F602-064D-A223-E32AA93A9D79}" srcOrd="0" destOrd="0" presId="urn:microsoft.com/office/officeart/2005/8/layout/orgChart1"/>
    <dgm:cxn modelId="{F114D7FD-BE48-7F4E-9F67-D6C5605F8937}" type="presOf" srcId="{F9FF22B0-4663-494D-A7DE-2FCEDC628962}" destId="{F9F14B0C-EFB3-CF43-ACCD-FD5FB5107AFB}" srcOrd="1" destOrd="0" presId="urn:microsoft.com/office/officeart/2005/8/layout/orgChart1"/>
    <dgm:cxn modelId="{E1B2FF1F-E219-1747-9F53-39E25C24B235}" type="presParOf" srcId="{BC78BA42-8010-2C48-A83F-14B30E8988E7}" destId="{284958F2-137C-EA41-9A55-85B7A995F043}" srcOrd="0" destOrd="0" presId="urn:microsoft.com/office/officeart/2005/8/layout/orgChart1"/>
    <dgm:cxn modelId="{65DEDB6D-C394-304D-B558-CA4EB1C28894}" type="presParOf" srcId="{284958F2-137C-EA41-9A55-85B7A995F043}" destId="{D7263B5F-CC86-DE46-8DF4-6D792D7CA4CB}" srcOrd="0" destOrd="0" presId="urn:microsoft.com/office/officeart/2005/8/layout/orgChart1"/>
    <dgm:cxn modelId="{823089A9-5C44-FB4B-B003-6309F5B7D700}" type="presParOf" srcId="{D7263B5F-CC86-DE46-8DF4-6D792D7CA4CB}" destId="{4E638CC7-F602-064D-A223-E32AA93A9D79}" srcOrd="0" destOrd="0" presId="urn:microsoft.com/office/officeart/2005/8/layout/orgChart1"/>
    <dgm:cxn modelId="{A47623F8-383A-2341-AA70-985D15878DCD}" type="presParOf" srcId="{D7263B5F-CC86-DE46-8DF4-6D792D7CA4CB}" destId="{74BB08DE-50A5-F548-930A-2ADA5FB2EC3B}" srcOrd="1" destOrd="0" presId="urn:microsoft.com/office/officeart/2005/8/layout/orgChart1"/>
    <dgm:cxn modelId="{4941C5E9-4C98-A74B-BADB-C27B375529A5}" type="presParOf" srcId="{284958F2-137C-EA41-9A55-85B7A995F043}" destId="{EDCA1BEB-B542-094F-AD01-1AD249F0935A}" srcOrd="1" destOrd="0" presId="urn:microsoft.com/office/officeart/2005/8/layout/orgChart1"/>
    <dgm:cxn modelId="{FA51FFEC-4B87-BF44-AE52-CF64B8D0815C}" type="presParOf" srcId="{EDCA1BEB-B542-094F-AD01-1AD249F0935A}" destId="{B610E3BD-D260-F54F-B651-EA6DDF6F3F1A}" srcOrd="0" destOrd="0" presId="urn:microsoft.com/office/officeart/2005/8/layout/orgChart1"/>
    <dgm:cxn modelId="{89199FA8-3701-5D43-B56D-BEFE2AED2F4D}" type="presParOf" srcId="{EDCA1BEB-B542-094F-AD01-1AD249F0935A}" destId="{51240A2F-D17C-8949-B946-C76E92E9D74C}" srcOrd="1" destOrd="0" presId="urn:microsoft.com/office/officeart/2005/8/layout/orgChart1"/>
    <dgm:cxn modelId="{B052B7AD-195C-1E4F-8536-810F9F20D146}" type="presParOf" srcId="{51240A2F-D17C-8949-B946-C76E92E9D74C}" destId="{90917067-2D3A-3340-80A1-B2B661EBD83F}" srcOrd="0" destOrd="0" presId="urn:microsoft.com/office/officeart/2005/8/layout/orgChart1"/>
    <dgm:cxn modelId="{EA7A8AE4-21D0-B44C-8428-05D7E1980230}" type="presParOf" srcId="{90917067-2D3A-3340-80A1-B2B661EBD83F}" destId="{49C0AD53-AE21-2A41-BF73-B70884723049}" srcOrd="0" destOrd="0" presId="urn:microsoft.com/office/officeart/2005/8/layout/orgChart1"/>
    <dgm:cxn modelId="{4C87EBB0-C97C-3A49-85D7-15D14B719A27}" type="presParOf" srcId="{90917067-2D3A-3340-80A1-B2B661EBD83F}" destId="{6FB188AB-40D6-3C4C-970A-E2ADC0D40E6C}" srcOrd="1" destOrd="0" presId="urn:microsoft.com/office/officeart/2005/8/layout/orgChart1"/>
    <dgm:cxn modelId="{1F73A434-991E-024A-9ED7-9029F2F5D07C}" type="presParOf" srcId="{51240A2F-D17C-8949-B946-C76E92E9D74C}" destId="{460419D6-94ED-9B42-852B-F0A4E40E04BB}" srcOrd="1" destOrd="0" presId="urn:microsoft.com/office/officeart/2005/8/layout/orgChart1"/>
    <dgm:cxn modelId="{A5EE9801-9510-9D40-AFEB-166B7CD04451}" type="presParOf" srcId="{460419D6-94ED-9B42-852B-F0A4E40E04BB}" destId="{FFBA070D-EFD8-1043-A1F9-B6055B7C86F1}" srcOrd="0" destOrd="0" presId="urn:microsoft.com/office/officeart/2005/8/layout/orgChart1"/>
    <dgm:cxn modelId="{B2B8E1B0-0264-8843-B994-FC4E66901F08}" type="presParOf" srcId="{460419D6-94ED-9B42-852B-F0A4E40E04BB}" destId="{3CD92879-9217-0C40-B8DF-A5D03F380DBF}" srcOrd="1" destOrd="0" presId="urn:microsoft.com/office/officeart/2005/8/layout/orgChart1"/>
    <dgm:cxn modelId="{DCE0D40E-E83E-C244-B53E-564B0DB11408}" type="presParOf" srcId="{3CD92879-9217-0C40-B8DF-A5D03F380DBF}" destId="{4B042A02-53C8-284D-9FAE-08EA9E60A599}" srcOrd="0" destOrd="0" presId="urn:microsoft.com/office/officeart/2005/8/layout/orgChart1"/>
    <dgm:cxn modelId="{49D6E1C3-B162-024D-8A32-A203423823E8}" type="presParOf" srcId="{4B042A02-53C8-284D-9FAE-08EA9E60A599}" destId="{24E0E54D-AEAC-CB40-9570-4027705265E0}" srcOrd="0" destOrd="0" presId="urn:microsoft.com/office/officeart/2005/8/layout/orgChart1"/>
    <dgm:cxn modelId="{4048A7AE-FF5E-DE40-BE71-CE9429168AE4}" type="presParOf" srcId="{4B042A02-53C8-284D-9FAE-08EA9E60A599}" destId="{C1D66555-65FF-BC48-B78F-3B64B4B86209}" srcOrd="1" destOrd="0" presId="urn:microsoft.com/office/officeart/2005/8/layout/orgChart1"/>
    <dgm:cxn modelId="{1218236F-BDB7-0640-884F-45607A7B067D}" type="presParOf" srcId="{3CD92879-9217-0C40-B8DF-A5D03F380DBF}" destId="{386AB4C5-1ACF-7246-B1F3-B293D0274E20}" srcOrd="1" destOrd="0" presId="urn:microsoft.com/office/officeart/2005/8/layout/orgChart1"/>
    <dgm:cxn modelId="{364D7B5F-8E2D-F248-98BE-9BD75C13B73E}" type="presParOf" srcId="{386AB4C5-1ACF-7246-B1F3-B293D0274E20}" destId="{941674DD-2C6E-9F41-8B58-EB0BFCDDD75E}" srcOrd="0" destOrd="0" presId="urn:microsoft.com/office/officeart/2005/8/layout/orgChart1"/>
    <dgm:cxn modelId="{A9B4D838-E092-7E4A-96ED-EC51DD719085}" type="presParOf" srcId="{386AB4C5-1ACF-7246-B1F3-B293D0274E20}" destId="{D78DBA2A-517B-3C40-946F-82B7207FE3D9}" srcOrd="1" destOrd="0" presId="urn:microsoft.com/office/officeart/2005/8/layout/orgChart1"/>
    <dgm:cxn modelId="{1F1F7169-787C-5541-955B-F3BC72A8DDBD}" type="presParOf" srcId="{D78DBA2A-517B-3C40-946F-82B7207FE3D9}" destId="{1F50C8EE-1FEE-3F4E-BB43-00A87216BA14}" srcOrd="0" destOrd="0" presId="urn:microsoft.com/office/officeart/2005/8/layout/orgChart1"/>
    <dgm:cxn modelId="{FFB0941E-C98D-794E-ACC8-C418EB2CD49B}" type="presParOf" srcId="{1F50C8EE-1FEE-3F4E-BB43-00A87216BA14}" destId="{5277C0E0-12BE-AF43-B337-1783AAAFE9AD}" srcOrd="0" destOrd="0" presId="urn:microsoft.com/office/officeart/2005/8/layout/orgChart1"/>
    <dgm:cxn modelId="{F8058817-398D-8D48-8578-2096F68811BF}" type="presParOf" srcId="{1F50C8EE-1FEE-3F4E-BB43-00A87216BA14}" destId="{42A71E1F-BB96-3C4D-B59C-66F4DFC9E9C5}" srcOrd="1" destOrd="0" presId="urn:microsoft.com/office/officeart/2005/8/layout/orgChart1"/>
    <dgm:cxn modelId="{650F6018-7E1A-B047-8DD9-BFC408A26337}" type="presParOf" srcId="{D78DBA2A-517B-3C40-946F-82B7207FE3D9}" destId="{3800C2C8-7E8E-154D-B2CA-3C2A2F4D1957}" srcOrd="1" destOrd="0" presId="urn:microsoft.com/office/officeart/2005/8/layout/orgChart1"/>
    <dgm:cxn modelId="{CBA10C7B-F14A-E142-ADF1-4D2AC90B3D81}" type="presParOf" srcId="{D78DBA2A-517B-3C40-946F-82B7207FE3D9}" destId="{10D894A0-58D7-3F4F-A315-CDF20F3984C4}" srcOrd="2" destOrd="0" presId="urn:microsoft.com/office/officeart/2005/8/layout/orgChart1"/>
    <dgm:cxn modelId="{137D8906-5D69-B242-92E8-4F0C33E75614}" type="presParOf" srcId="{386AB4C5-1ACF-7246-B1F3-B293D0274E20}" destId="{BAA87075-66C5-B44F-B7F2-72C0230B32F1}" srcOrd="2" destOrd="0" presId="urn:microsoft.com/office/officeart/2005/8/layout/orgChart1"/>
    <dgm:cxn modelId="{AD2B1286-51D7-CC4E-8B51-E9552CFB56DB}" type="presParOf" srcId="{386AB4C5-1ACF-7246-B1F3-B293D0274E20}" destId="{45CD6A50-F156-E143-998F-D7F9EFEA9160}" srcOrd="3" destOrd="0" presId="urn:microsoft.com/office/officeart/2005/8/layout/orgChart1"/>
    <dgm:cxn modelId="{BAB55523-CA77-364C-81C3-F5C3021A065E}" type="presParOf" srcId="{45CD6A50-F156-E143-998F-D7F9EFEA9160}" destId="{A555DC8B-4633-1C4C-9990-2B2628704EB9}" srcOrd="0" destOrd="0" presId="urn:microsoft.com/office/officeart/2005/8/layout/orgChart1"/>
    <dgm:cxn modelId="{F7E1CC4F-37D4-FB41-B610-8A8163490D21}" type="presParOf" srcId="{A555DC8B-4633-1C4C-9990-2B2628704EB9}" destId="{23C782C5-084F-0A4F-8B0C-EB5604185E67}" srcOrd="0" destOrd="0" presId="urn:microsoft.com/office/officeart/2005/8/layout/orgChart1"/>
    <dgm:cxn modelId="{9A1708F6-F20D-6146-AC84-9A4058CC75E4}" type="presParOf" srcId="{A555DC8B-4633-1C4C-9990-2B2628704EB9}" destId="{E962BEB2-43FC-904F-ABCD-93DC497C89B9}" srcOrd="1" destOrd="0" presId="urn:microsoft.com/office/officeart/2005/8/layout/orgChart1"/>
    <dgm:cxn modelId="{B6E54304-0D79-5A4C-AF53-75F3A2067008}" type="presParOf" srcId="{45CD6A50-F156-E143-998F-D7F9EFEA9160}" destId="{5DF11215-5536-0F43-9721-59E0C2A0C435}" srcOrd="1" destOrd="0" presId="urn:microsoft.com/office/officeart/2005/8/layout/orgChart1"/>
    <dgm:cxn modelId="{77037AA6-D227-4D49-B24C-1D16F511857F}" type="presParOf" srcId="{45CD6A50-F156-E143-998F-D7F9EFEA9160}" destId="{FB6130C5-EB17-2C4F-9F1E-1EE773CD2787}" srcOrd="2" destOrd="0" presId="urn:microsoft.com/office/officeart/2005/8/layout/orgChart1"/>
    <dgm:cxn modelId="{1DBD8F1F-13FF-B54C-82E3-A037B9033A6F}" type="presParOf" srcId="{3CD92879-9217-0C40-B8DF-A5D03F380DBF}" destId="{897DE3D2-84BE-C04F-B8A3-AAEB3D0BC413}" srcOrd="2" destOrd="0" presId="urn:microsoft.com/office/officeart/2005/8/layout/orgChart1"/>
    <dgm:cxn modelId="{CC462A7E-42D6-AA41-A556-285497449353}" type="presParOf" srcId="{51240A2F-D17C-8949-B946-C76E92E9D74C}" destId="{4037F8D3-C953-1346-BBE8-1FC20097886D}" srcOrd="2" destOrd="0" presId="urn:microsoft.com/office/officeart/2005/8/layout/orgChart1"/>
    <dgm:cxn modelId="{36B18D80-346E-384E-9411-0CD33FA15062}" type="presParOf" srcId="{EDCA1BEB-B542-094F-AD01-1AD249F0935A}" destId="{EB667D8D-3D4D-B24B-B9A1-0021DA9FE7E8}" srcOrd="2" destOrd="0" presId="urn:microsoft.com/office/officeart/2005/8/layout/orgChart1"/>
    <dgm:cxn modelId="{64934CF6-5052-B84E-B4BB-8934FA75C522}" type="presParOf" srcId="{EDCA1BEB-B542-094F-AD01-1AD249F0935A}" destId="{5C070B27-87C9-2E42-8A41-4453FC1136D6}" srcOrd="3" destOrd="0" presId="urn:microsoft.com/office/officeart/2005/8/layout/orgChart1"/>
    <dgm:cxn modelId="{AF6BD143-3BB5-3949-BD3A-BE49914BD034}" type="presParOf" srcId="{5C070B27-87C9-2E42-8A41-4453FC1136D6}" destId="{FC9B0529-54A1-D543-B750-0D0EA1B66149}" srcOrd="0" destOrd="0" presId="urn:microsoft.com/office/officeart/2005/8/layout/orgChart1"/>
    <dgm:cxn modelId="{4CA36FD8-A2F7-0140-B7B2-58BD9077D6D2}" type="presParOf" srcId="{FC9B0529-54A1-D543-B750-0D0EA1B66149}" destId="{0DFCF185-1534-7D43-AFD1-E1325C3B6C90}" srcOrd="0" destOrd="0" presId="urn:microsoft.com/office/officeart/2005/8/layout/orgChart1"/>
    <dgm:cxn modelId="{210CD191-028E-7042-B9E4-E4E7DE11B43B}" type="presParOf" srcId="{FC9B0529-54A1-D543-B750-0D0EA1B66149}" destId="{A4BDF374-CAC2-6547-9B38-8691DFBAA384}" srcOrd="1" destOrd="0" presId="urn:microsoft.com/office/officeart/2005/8/layout/orgChart1"/>
    <dgm:cxn modelId="{800BEE39-DA9B-4045-B911-712D4CD643CF}" type="presParOf" srcId="{5C070B27-87C9-2E42-8A41-4453FC1136D6}" destId="{095E6CAE-9794-AE4B-B0A0-EE39F1312F66}" srcOrd="1" destOrd="0" presId="urn:microsoft.com/office/officeart/2005/8/layout/orgChart1"/>
    <dgm:cxn modelId="{AF990C2E-D830-694D-803B-E49B4711C27D}" type="presParOf" srcId="{095E6CAE-9794-AE4B-B0A0-EE39F1312F66}" destId="{C2EB2229-8403-8D4B-8FB5-E5904A1732E8}" srcOrd="0" destOrd="0" presId="urn:microsoft.com/office/officeart/2005/8/layout/orgChart1"/>
    <dgm:cxn modelId="{D5D9C231-3EB1-6948-AC18-CC5F3AB5D4E8}" type="presParOf" srcId="{095E6CAE-9794-AE4B-B0A0-EE39F1312F66}" destId="{D56321FA-29D9-D446-972F-036B54B610EC}" srcOrd="1" destOrd="0" presId="urn:microsoft.com/office/officeart/2005/8/layout/orgChart1"/>
    <dgm:cxn modelId="{EDA82655-5BAE-A646-BB8E-AFD03D665708}" type="presParOf" srcId="{D56321FA-29D9-D446-972F-036B54B610EC}" destId="{4B425896-5194-0243-8935-3D55A425AEC9}" srcOrd="0" destOrd="0" presId="urn:microsoft.com/office/officeart/2005/8/layout/orgChart1"/>
    <dgm:cxn modelId="{196B93A4-1496-2C4E-8771-9B8E052F849A}" type="presParOf" srcId="{4B425896-5194-0243-8935-3D55A425AEC9}" destId="{8983ABC3-5803-294D-9AD2-76264CEEF93F}" srcOrd="0" destOrd="0" presId="urn:microsoft.com/office/officeart/2005/8/layout/orgChart1"/>
    <dgm:cxn modelId="{AAB76E6A-B6D2-1B43-A799-A4B627B534A5}" type="presParOf" srcId="{4B425896-5194-0243-8935-3D55A425AEC9}" destId="{715BD590-F9B2-E34C-BABD-14726760D552}" srcOrd="1" destOrd="0" presId="urn:microsoft.com/office/officeart/2005/8/layout/orgChart1"/>
    <dgm:cxn modelId="{71CEE60F-11C2-044A-B765-6F46BA6BCBF5}" type="presParOf" srcId="{D56321FA-29D9-D446-972F-036B54B610EC}" destId="{168043D9-99BD-5E41-8889-7B8F30AF78EB}" srcOrd="1" destOrd="0" presId="urn:microsoft.com/office/officeart/2005/8/layout/orgChart1"/>
    <dgm:cxn modelId="{5F1FE63B-1E87-4345-A912-9B11B042900A}" type="presParOf" srcId="{168043D9-99BD-5E41-8889-7B8F30AF78EB}" destId="{C3998FCB-FEAB-1440-9ECD-420355EA84BF}" srcOrd="0" destOrd="0" presId="urn:microsoft.com/office/officeart/2005/8/layout/orgChart1"/>
    <dgm:cxn modelId="{0CDB3403-F84F-3944-BE9E-29BF5F93D38C}" type="presParOf" srcId="{168043D9-99BD-5E41-8889-7B8F30AF78EB}" destId="{6FECFAF9-A768-1C46-9D82-EBB5EA1D4EA6}" srcOrd="1" destOrd="0" presId="urn:microsoft.com/office/officeart/2005/8/layout/orgChart1"/>
    <dgm:cxn modelId="{A3435270-2C14-2740-822D-05363CF279F8}" type="presParOf" srcId="{6FECFAF9-A768-1C46-9D82-EBB5EA1D4EA6}" destId="{B3A03010-6F67-AF4D-A14A-0F50E5FC0B3A}" srcOrd="0" destOrd="0" presId="urn:microsoft.com/office/officeart/2005/8/layout/orgChart1"/>
    <dgm:cxn modelId="{D7A27826-9A39-BC49-B903-A1C6FA0738A3}" type="presParOf" srcId="{B3A03010-6F67-AF4D-A14A-0F50E5FC0B3A}" destId="{B6D3BA25-628F-9641-B522-AC383260662F}" srcOrd="0" destOrd="0" presId="urn:microsoft.com/office/officeart/2005/8/layout/orgChart1"/>
    <dgm:cxn modelId="{81E2E2A7-829F-1A4A-94E2-74F538C4F36F}" type="presParOf" srcId="{B3A03010-6F67-AF4D-A14A-0F50E5FC0B3A}" destId="{F9F14B0C-EFB3-CF43-ACCD-FD5FB5107AFB}" srcOrd="1" destOrd="0" presId="urn:microsoft.com/office/officeart/2005/8/layout/orgChart1"/>
    <dgm:cxn modelId="{45126E1F-50C6-2048-942C-4F267B98E563}" type="presParOf" srcId="{6FECFAF9-A768-1C46-9D82-EBB5EA1D4EA6}" destId="{0587A021-F919-C243-B79F-70FA2280F8C8}" srcOrd="1" destOrd="0" presId="urn:microsoft.com/office/officeart/2005/8/layout/orgChart1"/>
    <dgm:cxn modelId="{AB85FDA4-0B2B-0642-9FD1-D8BD78329EA1}" type="presParOf" srcId="{6FECFAF9-A768-1C46-9D82-EBB5EA1D4EA6}" destId="{91B1A0B6-6F16-0E40-86A8-20C5AF0F2C19}" srcOrd="2" destOrd="0" presId="urn:microsoft.com/office/officeart/2005/8/layout/orgChart1"/>
    <dgm:cxn modelId="{4E81DE0E-60DB-3B47-994F-E18A1C4D04CB}" type="presParOf" srcId="{D56321FA-29D9-D446-972F-036B54B610EC}" destId="{DCEDD0C5-162E-9B4F-BC02-7AA6632F30CB}" srcOrd="2" destOrd="0" presId="urn:microsoft.com/office/officeart/2005/8/layout/orgChart1"/>
    <dgm:cxn modelId="{1005BEEB-15AB-084C-AC46-3E57165C282D}" type="presParOf" srcId="{5C070B27-87C9-2E42-8A41-4453FC1136D6}" destId="{EB5BBD6B-B76C-4740-8BBD-ED417E6EEEEB}" srcOrd="2" destOrd="0" presId="urn:microsoft.com/office/officeart/2005/8/layout/orgChart1"/>
    <dgm:cxn modelId="{C4718B69-EBD6-B943-A1DB-B470CBBFC808}" type="presParOf" srcId="{284958F2-137C-EA41-9A55-85B7A995F043}" destId="{C20C2DFA-DADA-CC4A-BC6F-5FC5F3DB83DE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FF743DC-BB38-7A45-BDAB-4BC9A996C279}" type="doc">
      <dgm:prSet loTypeId="urn:microsoft.com/office/officeart/2005/8/layout/orgChart1" loCatId="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de-DE"/>
        </a:p>
      </dgm:t>
    </dgm:pt>
    <dgm:pt modelId="{D79E111A-2E8A-0C46-838D-DF3D390682DE}">
      <dgm:prSet phldrT="[Text]"/>
      <dgm:spPr/>
      <dgm:t>
        <a:bodyPr/>
        <a:lstStyle/>
        <a:p>
          <a:r>
            <a:rPr lang="de-DE" dirty="0"/>
            <a:t>NLP Classification</a:t>
          </a:r>
        </a:p>
      </dgm:t>
    </dgm:pt>
    <dgm:pt modelId="{6095CABD-DC86-4840-AAC5-B8C02B8461E6}" type="parTrans" cxnId="{A823B944-D27B-C14A-86E9-87CBFA8B6A40}">
      <dgm:prSet/>
      <dgm:spPr/>
      <dgm:t>
        <a:bodyPr/>
        <a:lstStyle/>
        <a:p>
          <a:endParaRPr lang="de-DE"/>
        </a:p>
      </dgm:t>
    </dgm:pt>
    <dgm:pt modelId="{EE617C08-3FDB-BC41-B1EE-C4F778A303CC}" type="sibTrans" cxnId="{A823B944-D27B-C14A-86E9-87CBFA8B6A40}">
      <dgm:prSet/>
      <dgm:spPr/>
      <dgm:t>
        <a:bodyPr/>
        <a:lstStyle/>
        <a:p>
          <a:endParaRPr lang="de-DE"/>
        </a:p>
      </dgm:t>
    </dgm:pt>
    <dgm:pt modelId="{609BCB4B-7E82-894F-8252-A58FB0A37446}">
      <dgm:prSet phldrT="[Text]"/>
      <dgm:spPr/>
      <dgm:t>
        <a:bodyPr/>
        <a:lstStyle/>
        <a:p>
          <a:r>
            <a:rPr lang="de-DE" dirty="0" err="1"/>
            <a:t>Develop</a:t>
          </a:r>
          <a:r>
            <a:rPr lang="de-DE" dirty="0"/>
            <a:t> </a:t>
          </a:r>
          <a:r>
            <a:rPr lang="de-DE" dirty="0" err="1"/>
            <a:t>the</a:t>
          </a:r>
          <a:r>
            <a:rPr lang="de-DE" dirty="0"/>
            <a:t> </a:t>
          </a:r>
          <a:r>
            <a:rPr lang="de-DE" dirty="0" err="1"/>
            <a:t>whole</a:t>
          </a:r>
          <a:r>
            <a:rPr lang="de-DE" dirty="0"/>
            <a:t> </a:t>
          </a:r>
          <a:r>
            <a:rPr lang="de-DE" dirty="0" err="1"/>
            <a:t>model</a:t>
          </a:r>
          <a:r>
            <a:rPr lang="de-DE" dirty="0"/>
            <a:t> on </a:t>
          </a:r>
          <a:r>
            <a:rPr lang="de-DE" dirty="0" err="1"/>
            <a:t>our</a:t>
          </a:r>
          <a:r>
            <a:rPr lang="de-DE" dirty="0"/>
            <a:t> own</a:t>
          </a:r>
        </a:p>
      </dgm:t>
    </dgm:pt>
    <dgm:pt modelId="{D5143BF3-0EA2-CE4F-99A3-5F7801380625}" type="parTrans" cxnId="{B2765701-6C08-CF40-962E-65589AFD6408}">
      <dgm:prSet/>
      <dgm:spPr/>
      <dgm:t>
        <a:bodyPr/>
        <a:lstStyle/>
        <a:p>
          <a:endParaRPr lang="de-DE"/>
        </a:p>
      </dgm:t>
    </dgm:pt>
    <dgm:pt modelId="{90100568-69EC-E943-9BF9-3AE5A3FCA2F9}" type="sibTrans" cxnId="{B2765701-6C08-CF40-962E-65589AFD6408}">
      <dgm:prSet/>
      <dgm:spPr/>
      <dgm:t>
        <a:bodyPr/>
        <a:lstStyle/>
        <a:p>
          <a:endParaRPr lang="de-DE"/>
        </a:p>
      </dgm:t>
    </dgm:pt>
    <dgm:pt modelId="{296C8BB9-E15E-D141-B43A-77ED146B47B4}">
      <dgm:prSet phldrT="[Text]"/>
      <dgm:spPr/>
      <dgm:t>
        <a:bodyPr/>
        <a:lstStyle/>
        <a:p>
          <a:r>
            <a:rPr lang="de-DE" dirty="0"/>
            <a:t>Use a </a:t>
          </a:r>
          <a:r>
            <a:rPr lang="de-DE" dirty="0" err="1"/>
            <a:t>pretrained</a:t>
          </a:r>
          <a:r>
            <a:rPr lang="de-DE" dirty="0"/>
            <a:t> </a:t>
          </a:r>
          <a:r>
            <a:rPr lang="de-DE" dirty="0" err="1"/>
            <a:t>model</a:t>
          </a:r>
          <a:r>
            <a:rPr lang="de-DE" dirty="0"/>
            <a:t> and </a:t>
          </a:r>
          <a:r>
            <a:rPr lang="de-DE" dirty="0" err="1"/>
            <a:t>optimize</a:t>
          </a:r>
          <a:r>
            <a:rPr lang="de-DE" dirty="0"/>
            <a:t> </a:t>
          </a:r>
          <a:r>
            <a:rPr lang="de-DE" dirty="0" err="1"/>
            <a:t>it</a:t>
          </a:r>
          <a:endParaRPr lang="de-DE" dirty="0"/>
        </a:p>
      </dgm:t>
    </dgm:pt>
    <dgm:pt modelId="{22060920-D05F-CA49-9B2F-EBDBDFA52F03}" type="parTrans" cxnId="{4DBEA5D9-E4EC-984E-8D09-C0DE13E7D8A3}">
      <dgm:prSet/>
      <dgm:spPr/>
      <dgm:t>
        <a:bodyPr/>
        <a:lstStyle/>
        <a:p>
          <a:endParaRPr lang="de-DE"/>
        </a:p>
      </dgm:t>
    </dgm:pt>
    <dgm:pt modelId="{D534C0D6-0990-8241-9AC7-0437209DB2D1}" type="sibTrans" cxnId="{4DBEA5D9-E4EC-984E-8D09-C0DE13E7D8A3}">
      <dgm:prSet/>
      <dgm:spPr/>
      <dgm:t>
        <a:bodyPr/>
        <a:lstStyle/>
        <a:p>
          <a:endParaRPr lang="de-DE"/>
        </a:p>
      </dgm:t>
    </dgm:pt>
    <dgm:pt modelId="{E888A45B-8746-124A-863D-64BD3E2CDF67}">
      <dgm:prSet/>
      <dgm:spPr/>
      <dgm:t>
        <a:bodyPr/>
        <a:lstStyle/>
        <a:p>
          <a:r>
            <a:rPr lang="de-DE" dirty="0"/>
            <a:t>Need </a:t>
          </a:r>
          <a:r>
            <a:rPr lang="de-DE" dirty="0" err="1"/>
            <a:t>of</a:t>
          </a:r>
          <a:r>
            <a:rPr lang="de-DE" dirty="0"/>
            <a:t> </a:t>
          </a:r>
          <a:r>
            <a:rPr lang="de-DE" dirty="0" err="1"/>
            <a:t>labeled</a:t>
          </a:r>
          <a:r>
            <a:rPr lang="de-DE" dirty="0"/>
            <a:t> </a:t>
          </a:r>
          <a:r>
            <a:rPr lang="de-DE" dirty="0" err="1"/>
            <a:t>dataset</a:t>
          </a:r>
          <a:endParaRPr lang="de-DE" dirty="0"/>
        </a:p>
      </dgm:t>
    </dgm:pt>
    <dgm:pt modelId="{EFD2A517-FEAC-4645-8384-E50B873A02AA}" type="parTrans" cxnId="{FEA6BEBF-39E5-7D46-862A-2C08E78C9C9B}">
      <dgm:prSet/>
      <dgm:spPr/>
      <dgm:t>
        <a:bodyPr/>
        <a:lstStyle/>
        <a:p>
          <a:endParaRPr lang="de-DE"/>
        </a:p>
      </dgm:t>
    </dgm:pt>
    <dgm:pt modelId="{7BB831D8-D422-6C48-9B13-E0654EBBF378}" type="sibTrans" cxnId="{FEA6BEBF-39E5-7D46-862A-2C08E78C9C9B}">
      <dgm:prSet/>
      <dgm:spPr/>
      <dgm:t>
        <a:bodyPr/>
        <a:lstStyle/>
        <a:p>
          <a:endParaRPr lang="de-DE"/>
        </a:p>
      </dgm:t>
    </dgm:pt>
    <dgm:pt modelId="{60098A1B-69A5-3847-8449-249DFC0B05D2}">
      <dgm:prSet/>
      <dgm:spPr/>
      <dgm:t>
        <a:bodyPr/>
        <a:lstStyle/>
        <a:p>
          <a:r>
            <a:rPr lang="de-DE" dirty="0" err="1"/>
            <a:t>No</a:t>
          </a:r>
          <a:r>
            <a:rPr lang="de-DE" dirty="0"/>
            <a:t> </a:t>
          </a:r>
          <a:r>
            <a:rPr lang="de-DE" dirty="0" err="1"/>
            <a:t>need</a:t>
          </a:r>
          <a:r>
            <a:rPr lang="de-DE" dirty="0"/>
            <a:t> </a:t>
          </a:r>
          <a:r>
            <a:rPr lang="de-DE" dirty="0" err="1"/>
            <a:t>of</a:t>
          </a:r>
          <a:r>
            <a:rPr lang="de-DE" dirty="0"/>
            <a:t> </a:t>
          </a:r>
          <a:r>
            <a:rPr lang="de-DE" dirty="0" err="1"/>
            <a:t>labeled</a:t>
          </a:r>
          <a:r>
            <a:rPr lang="de-DE" dirty="0"/>
            <a:t> </a:t>
          </a:r>
          <a:r>
            <a:rPr lang="de-DE" dirty="0" err="1"/>
            <a:t>dataset</a:t>
          </a:r>
          <a:endParaRPr lang="de-DE" dirty="0"/>
        </a:p>
      </dgm:t>
    </dgm:pt>
    <dgm:pt modelId="{92F95684-D575-4547-8860-EA32251EE5B5}" type="parTrans" cxnId="{5F5EE4D6-823A-614C-8613-F44C9F609F47}">
      <dgm:prSet/>
      <dgm:spPr/>
      <dgm:t>
        <a:bodyPr/>
        <a:lstStyle/>
        <a:p>
          <a:endParaRPr lang="de-DE"/>
        </a:p>
      </dgm:t>
    </dgm:pt>
    <dgm:pt modelId="{5D967A5D-770E-E749-B958-E3C41743B392}" type="sibTrans" cxnId="{5F5EE4D6-823A-614C-8613-F44C9F609F47}">
      <dgm:prSet/>
      <dgm:spPr/>
      <dgm:t>
        <a:bodyPr/>
        <a:lstStyle/>
        <a:p>
          <a:endParaRPr lang="de-DE"/>
        </a:p>
      </dgm:t>
    </dgm:pt>
    <dgm:pt modelId="{BC78BA42-8010-2C48-A83F-14B30E8988E7}" type="pres">
      <dgm:prSet presAssocID="{BFF743DC-BB38-7A45-BDAB-4BC9A996C279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284958F2-137C-EA41-9A55-85B7A995F043}" type="pres">
      <dgm:prSet presAssocID="{D79E111A-2E8A-0C46-838D-DF3D390682DE}" presName="hierRoot1" presStyleCnt="0">
        <dgm:presLayoutVars>
          <dgm:hierBranch val="init"/>
        </dgm:presLayoutVars>
      </dgm:prSet>
      <dgm:spPr/>
    </dgm:pt>
    <dgm:pt modelId="{D7263B5F-CC86-DE46-8DF4-6D792D7CA4CB}" type="pres">
      <dgm:prSet presAssocID="{D79E111A-2E8A-0C46-838D-DF3D390682DE}" presName="rootComposite1" presStyleCnt="0"/>
      <dgm:spPr/>
    </dgm:pt>
    <dgm:pt modelId="{4E638CC7-F602-064D-A223-E32AA93A9D79}" type="pres">
      <dgm:prSet presAssocID="{D79E111A-2E8A-0C46-838D-DF3D390682DE}" presName="rootText1" presStyleLbl="node0" presStyleIdx="0" presStyleCnt="1">
        <dgm:presLayoutVars>
          <dgm:chPref val="3"/>
        </dgm:presLayoutVars>
      </dgm:prSet>
      <dgm:spPr/>
    </dgm:pt>
    <dgm:pt modelId="{74BB08DE-50A5-F548-930A-2ADA5FB2EC3B}" type="pres">
      <dgm:prSet presAssocID="{D79E111A-2E8A-0C46-838D-DF3D390682DE}" presName="rootConnector1" presStyleLbl="node1" presStyleIdx="0" presStyleCnt="0"/>
      <dgm:spPr/>
    </dgm:pt>
    <dgm:pt modelId="{EDCA1BEB-B542-094F-AD01-1AD249F0935A}" type="pres">
      <dgm:prSet presAssocID="{D79E111A-2E8A-0C46-838D-DF3D390682DE}" presName="hierChild2" presStyleCnt="0"/>
      <dgm:spPr/>
    </dgm:pt>
    <dgm:pt modelId="{B610E3BD-D260-F54F-B651-EA6DDF6F3F1A}" type="pres">
      <dgm:prSet presAssocID="{D5143BF3-0EA2-CE4F-99A3-5F7801380625}" presName="Name37" presStyleLbl="parChTrans1D2" presStyleIdx="0" presStyleCnt="2"/>
      <dgm:spPr/>
    </dgm:pt>
    <dgm:pt modelId="{51240A2F-D17C-8949-B946-C76E92E9D74C}" type="pres">
      <dgm:prSet presAssocID="{609BCB4B-7E82-894F-8252-A58FB0A37446}" presName="hierRoot2" presStyleCnt="0">
        <dgm:presLayoutVars>
          <dgm:hierBranch val="init"/>
        </dgm:presLayoutVars>
      </dgm:prSet>
      <dgm:spPr/>
    </dgm:pt>
    <dgm:pt modelId="{90917067-2D3A-3340-80A1-B2B661EBD83F}" type="pres">
      <dgm:prSet presAssocID="{609BCB4B-7E82-894F-8252-A58FB0A37446}" presName="rootComposite" presStyleCnt="0"/>
      <dgm:spPr/>
    </dgm:pt>
    <dgm:pt modelId="{49C0AD53-AE21-2A41-BF73-B70884723049}" type="pres">
      <dgm:prSet presAssocID="{609BCB4B-7E82-894F-8252-A58FB0A37446}" presName="rootText" presStyleLbl="node2" presStyleIdx="0" presStyleCnt="2">
        <dgm:presLayoutVars>
          <dgm:chPref val="3"/>
        </dgm:presLayoutVars>
      </dgm:prSet>
      <dgm:spPr/>
    </dgm:pt>
    <dgm:pt modelId="{6FB188AB-40D6-3C4C-970A-E2ADC0D40E6C}" type="pres">
      <dgm:prSet presAssocID="{609BCB4B-7E82-894F-8252-A58FB0A37446}" presName="rootConnector" presStyleLbl="node2" presStyleIdx="0" presStyleCnt="2"/>
      <dgm:spPr/>
    </dgm:pt>
    <dgm:pt modelId="{460419D6-94ED-9B42-852B-F0A4E40E04BB}" type="pres">
      <dgm:prSet presAssocID="{609BCB4B-7E82-894F-8252-A58FB0A37446}" presName="hierChild4" presStyleCnt="0"/>
      <dgm:spPr/>
    </dgm:pt>
    <dgm:pt modelId="{FFBA070D-EFD8-1043-A1F9-B6055B7C86F1}" type="pres">
      <dgm:prSet presAssocID="{EFD2A517-FEAC-4645-8384-E50B873A02AA}" presName="Name37" presStyleLbl="parChTrans1D3" presStyleIdx="0" presStyleCnt="2"/>
      <dgm:spPr/>
    </dgm:pt>
    <dgm:pt modelId="{3CD92879-9217-0C40-B8DF-A5D03F380DBF}" type="pres">
      <dgm:prSet presAssocID="{E888A45B-8746-124A-863D-64BD3E2CDF67}" presName="hierRoot2" presStyleCnt="0">
        <dgm:presLayoutVars>
          <dgm:hierBranch val="init"/>
        </dgm:presLayoutVars>
      </dgm:prSet>
      <dgm:spPr/>
    </dgm:pt>
    <dgm:pt modelId="{4B042A02-53C8-284D-9FAE-08EA9E60A599}" type="pres">
      <dgm:prSet presAssocID="{E888A45B-8746-124A-863D-64BD3E2CDF67}" presName="rootComposite" presStyleCnt="0"/>
      <dgm:spPr/>
    </dgm:pt>
    <dgm:pt modelId="{24E0E54D-AEAC-CB40-9570-4027705265E0}" type="pres">
      <dgm:prSet presAssocID="{E888A45B-8746-124A-863D-64BD3E2CDF67}" presName="rootText" presStyleLbl="node3" presStyleIdx="0" presStyleCnt="2">
        <dgm:presLayoutVars>
          <dgm:chPref val="3"/>
        </dgm:presLayoutVars>
      </dgm:prSet>
      <dgm:spPr/>
    </dgm:pt>
    <dgm:pt modelId="{C1D66555-65FF-BC48-B78F-3B64B4B86209}" type="pres">
      <dgm:prSet presAssocID="{E888A45B-8746-124A-863D-64BD3E2CDF67}" presName="rootConnector" presStyleLbl="node3" presStyleIdx="0" presStyleCnt="2"/>
      <dgm:spPr/>
    </dgm:pt>
    <dgm:pt modelId="{386AB4C5-1ACF-7246-B1F3-B293D0274E20}" type="pres">
      <dgm:prSet presAssocID="{E888A45B-8746-124A-863D-64BD3E2CDF67}" presName="hierChild4" presStyleCnt="0"/>
      <dgm:spPr/>
    </dgm:pt>
    <dgm:pt modelId="{897DE3D2-84BE-C04F-B8A3-AAEB3D0BC413}" type="pres">
      <dgm:prSet presAssocID="{E888A45B-8746-124A-863D-64BD3E2CDF67}" presName="hierChild5" presStyleCnt="0"/>
      <dgm:spPr/>
    </dgm:pt>
    <dgm:pt modelId="{4037F8D3-C953-1346-BBE8-1FC20097886D}" type="pres">
      <dgm:prSet presAssocID="{609BCB4B-7E82-894F-8252-A58FB0A37446}" presName="hierChild5" presStyleCnt="0"/>
      <dgm:spPr/>
    </dgm:pt>
    <dgm:pt modelId="{EB667D8D-3D4D-B24B-B9A1-0021DA9FE7E8}" type="pres">
      <dgm:prSet presAssocID="{22060920-D05F-CA49-9B2F-EBDBDFA52F03}" presName="Name37" presStyleLbl="parChTrans1D2" presStyleIdx="1" presStyleCnt="2"/>
      <dgm:spPr/>
    </dgm:pt>
    <dgm:pt modelId="{5C070B27-87C9-2E42-8A41-4453FC1136D6}" type="pres">
      <dgm:prSet presAssocID="{296C8BB9-E15E-D141-B43A-77ED146B47B4}" presName="hierRoot2" presStyleCnt="0">
        <dgm:presLayoutVars>
          <dgm:hierBranch val="init"/>
        </dgm:presLayoutVars>
      </dgm:prSet>
      <dgm:spPr/>
    </dgm:pt>
    <dgm:pt modelId="{FC9B0529-54A1-D543-B750-0D0EA1B66149}" type="pres">
      <dgm:prSet presAssocID="{296C8BB9-E15E-D141-B43A-77ED146B47B4}" presName="rootComposite" presStyleCnt="0"/>
      <dgm:spPr/>
    </dgm:pt>
    <dgm:pt modelId="{0DFCF185-1534-7D43-AFD1-E1325C3B6C90}" type="pres">
      <dgm:prSet presAssocID="{296C8BB9-E15E-D141-B43A-77ED146B47B4}" presName="rootText" presStyleLbl="node2" presStyleIdx="1" presStyleCnt="2">
        <dgm:presLayoutVars>
          <dgm:chPref val="3"/>
        </dgm:presLayoutVars>
      </dgm:prSet>
      <dgm:spPr/>
    </dgm:pt>
    <dgm:pt modelId="{A4BDF374-CAC2-6547-9B38-8691DFBAA384}" type="pres">
      <dgm:prSet presAssocID="{296C8BB9-E15E-D141-B43A-77ED146B47B4}" presName="rootConnector" presStyleLbl="node2" presStyleIdx="1" presStyleCnt="2"/>
      <dgm:spPr/>
    </dgm:pt>
    <dgm:pt modelId="{095E6CAE-9794-AE4B-B0A0-EE39F1312F66}" type="pres">
      <dgm:prSet presAssocID="{296C8BB9-E15E-D141-B43A-77ED146B47B4}" presName="hierChild4" presStyleCnt="0"/>
      <dgm:spPr/>
    </dgm:pt>
    <dgm:pt modelId="{C2EB2229-8403-8D4B-8FB5-E5904A1732E8}" type="pres">
      <dgm:prSet presAssocID="{92F95684-D575-4547-8860-EA32251EE5B5}" presName="Name37" presStyleLbl="parChTrans1D3" presStyleIdx="1" presStyleCnt="2"/>
      <dgm:spPr/>
    </dgm:pt>
    <dgm:pt modelId="{D56321FA-29D9-D446-972F-036B54B610EC}" type="pres">
      <dgm:prSet presAssocID="{60098A1B-69A5-3847-8449-249DFC0B05D2}" presName="hierRoot2" presStyleCnt="0">
        <dgm:presLayoutVars>
          <dgm:hierBranch val="init"/>
        </dgm:presLayoutVars>
      </dgm:prSet>
      <dgm:spPr/>
    </dgm:pt>
    <dgm:pt modelId="{4B425896-5194-0243-8935-3D55A425AEC9}" type="pres">
      <dgm:prSet presAssocID="{60098A1B-69A5-3847-8449-249DFC0B05D2}" presName="rootComposite" presStyleCnt="0"/>
      <dgm:spPr/>
    </dgm:pt>
    <dgm:pt modelId="{8983ABC3-5803-294D-9AD2-76264CEEF93F}" type="pres">
      <dgm:prSet presAssocID="{60098A1B-69A5-3847-8449-249DFC0B05D2}" presName="rootText" presStyleLbl="node3" presStyleIdx="1" presStyleCnt="2">
        <dgm:presLayoutVars>
          <dgm:chPref val="3"/>
        </dgm:presLayoutVars>
      </dgm:prSet>
      <dgm:spPr/>
    </dgm:pt>
    <dgm:pt modelId="{715BD590-F9B2-E34C-BABD-14726760D552}" type="pres">
      <dgm:prSet presAssocID="{60098A1B-69A5-3847-8449-249DFC0B05D2}" presName="rootConnector" presStyleLbl="node3" presStyleIdx="1" presStyleCnt="2"/>
      <dgm:spPr/>
    </dgm:pt>
    <dgm:pt modelId="{168043D9-99BD-5E41-8889-7B8F30AF78EB}" type="pres">
      <dgm:prSet presAssocID="{60098A1B-69A5-3847-8449-249DFC0B05D2}" presName="hierChild4" presStyleCnt="0"/>
      <dgm:spPr/>
    </dgm:pt>
    <dgm:pt modelId="{DCEDD0C5-162E-9B4F-BC02-7AA6632F30CB}" type="pres">
      <dgm:prSet presAssocID="{60098A1B-69A5-3847-8449-249DFC0B05D2}" presName="hierChild5" presStyleCnt="0"/>
      <dgm:spPr/>
    </dgm:pt>
    <dgm:pt modelId="{EB5BBD6B-B76C-4740-8BBD-ED417E6EEEEB}" type="pres">
      <dgm:prSet presAssocID="{296C8BB9-E15E-D141-B43A-77ED146B47B4}" presName="hierChild5" presStyleCnt="0"/>
      <dgm:spPr/>
    </dgm:pt>
    <dgm:pt modelId="{C20C2DFA-DADA-CC4A-BC6F-5FC5F3DB83DE}" type="pres">
      <dgm:prSet presAssocID="{D79E111A-2E8A-0C46-838D-DF3D390682DE}" presName="hierChild3" presStyleCnt="0"/>
      <dgm:spPr/>
    </dgm:pt>
  </dgm:ptLst>
  <dgm:cxnLst>
    <dgm:cxn modelId="{B2765701-6C08-CF40-962E-65589AFD6408}" srcId="{D79E111A-2E8A-0C46-838D-DF3D390682DE}" destId="{609BCB4B-7E82-894F-8252-A58FB0A37446}" srcOrd="0" destOrd="0" parTransId="{D5143BF3-0EA2-CE4F-99A3-5F7801380625}" sibTransId="{90100568-69EC-E943-9BF9-3AE5A3FCA2F9}"/>
    <dgm:cxn modelId="{9C9B8F16-B502-0449-B5CE-D984D51FE2A9}" type="presOf" srcId="{E888A45B-8746-124A-863D-64BD3E2CDF67}" destId="{C1D66555-65FF-BC48-B78F-3B64B4B86209}" srcOrd="1" destOrd="0" presId="urn:microsoft.com/office/officeart/2005/8/layout/orgChart1"/>
    <dgm:cxn modelId="{DB84A32A-BBD0-7443-9431-350ACDD7DCB2}" type="presOf" srcId="{296C8BB9-E15E-D141-B43A-77ED146B47B4}" destId="{0DFCF185-1534-7D43-AFD1-E1325C3B6C90}" srcOrd="0" destOrd="0" presId="urn:microsoft.com/office/officeart/2005/8/layout/orgChart1"/>
    <dgm:cxn modelId="{DD511333-FA3D-C442-8A19-3C6FBB185E37}" type="presOf" srcId="{E888A45B-8746-124A-863D-64BD3E2CDF67}" destId="{24E0E54D-AEAC-CB40-9570-4027705265E0}" srcOrd="0" destOrd="0" presId="urn:microsoft.com/office/officeart/2005/8/layout/orgChart1"/>
    <dgm:cxn modelId="{A823B944-D27B-C14A-86E9-87CBFA8B6A40}" srcId="{BFF743DC-BB38-7A45-BDAB-4BC9A996C279}" destId="{D79E111A-2E8A-0C46-838D-DF3D390682DE}" srcOrd="0" destOrd="0" parTransId="{6095CABD-DC86-4840-AAC5-B8C02B8461E6}" sibTransId="{EE617C08-3FDB-BC41-B1EE-C4F778A303CC}"/>
    <dgm:cxn modelId="{D090EA49-3026-AC4F-997B-9FBFEC6344F0}" type="presOf" srcId="{BFF743DC-BB38-7A45-BDAB-4BC9A996C279}" destId="{BC78BA42-8010-2C48-A83F-14B30E8988E7}" srcOrd="0" destOrd="0" presId="urn:microsoft.com/office/officeart/2005/8/layout/orgChart1"/>
    <dgm:cxn modelId="{85DD635A-D69D-1C4A-9BC6-1BAB0973E52C}" type="presOf" srcId="{296C8BB9-E15E-D141-B43A-77ED146B47B4}" destId="{A4BDF374-CAC2-6547-9B38-8691DFBAA384}" srcOrd="1" destOrd="0" presId="urn:microsoft.com/office/officeart/2005/8/layout/orgChart1"/>
    <dgm:cxn modelId="{7A8C096A-359A-4043-8FAF-A3038339BED7}" type="presOf" srcId="{92F95684-D575-4547-8860-EA32251EE5B5}" destId="{C2EB2229-8403-8D4B-8FB5-E5904A1732E8}" srcOrd="0" destOrd="0" presId="urn:microsoft.com/office/officeart/2005/8/layout/orgChart1"/>
    <dgm:cxn modelId="{D4AF8D6C-3F90-7046-B741-4542D167C301}" type="presOf" srcId="{EFD2A517-FEAC-4645-8384-E50B873A02AA}" destId="{FFBA070D-EFD8-1043-A1F9-B6055B7C86F1}" srcOrd="0" destOrd="0" presId="urn:microsoft.com/office/officeart/2005/8/layout/orgChart1"/>
    <dgm:cxn modelId="{FC317F85-8AC9-C349-9908-0B97E1C0A9FE}" type="presOf" srcId="{D5143BF3-0EA2-CE4F-99A3-5F7801380625}" destId="{B610E3BD-D260-F54F-B651-EA6DDF6F3F1A}" srcOrd="0" destOrd="0" presId="urn:microsoft.com/office/officeart/2005/8/layout/orgChart1"/>
    <dgm:cxn modelId="{77F9C988-18BA-054B-AF6D-E9C382D508BB}" type="presOf" srcId="{60098A1B-69A5-3847-8449-249DFC0B05D2}" destId="{8983ABC3-5803-294D-9AD2-76264CEEF93F}" srcOrd="0" destOrd="0" presId="urn:microsoft.com/office/officeart/2005/8/layout/orgChart1"/>
    <dgm:cxn modelId="{700C1092-6876-9F42-ACE8-A46ABDCC66B1}" type="presOf" srcId="{22060920-D05F-CA49-9B2F-EBDBDFA52F03}" destId="{EB667D8D-3D4D-B24B-B9A1-0021DA9FE7E8}" srcOrd="0" destOrd="0" presId="urn:microsoft.com/office/officeart/2005/8/layout/orgChart1"/>
    <dgm:cxn modelId="{0B1A2AAF-6E63-254E-8C7D-3DA5A168F4CD}" type="presOf" srcId="{D79E111A-2E8A-0C46-838D-DF3D390682DE}" destId="{74BB08DE-50A5-F548-930A-2ADA5FB2EC3B}" srcOrd="1" destOrd="0" presId="urn:microsoft.com/office/officeart/2005/8/layout/orgChart1"/>
    <dgm:cxn modelId="{FEA6BEBF-39E5-7D46-862A-2C08E78C9C9B}" srcId="{609BCB4B-7E82-894F-8252-A58FB0A37446}" destId="{E888A45B-8746-124A-863D-64BD3E2CDF67}" srcOrd="0" destOrd="0" parTransId="{EFD2A517-FEAC-4645-8384-E50B873A02AA}" sibTransId="{7BB831D8-D422-6C48-9B13-E0654EBBF378}"/>
    <dgm:cxn modelId="{5F5EE4D6-823A-614C-8613-F44C9F609F47}" srcId="{296C8BB9-E15E-D141-B43A-77ED146B47B4}" destId="{60098A1B-69A5-3847-8449-249DFC0B05D2}" srcOrd="0" destOrd="0" parTransId="{92F95684-D575-4547-8860-EA32251EE5B5}" sibTransId="{5D967A5D-770E-E749-B958-E3C41743B392}"/>
    <dgm:cxn modelId="{4DBEA5D9-E4EC-984E-8D09-C0DE13E7D8A3}" srcId="{D79E111A-2E8A-0C46-838D-DF3D390682DE}" destId="{296C8BB9-E15E-D141-B43A-77ED146B47B4}" srcOrd="1" destOrd="0" parTransId="{22060920-D05F-CA49-9B2F-EBDBDFA52F03}" sibTransId="{D534C0D6-0990-8241-9AC7-0437209DB2D1}"/>
    <dgm:cxn modelId="{41AAB4D9-CB5D-1E45-A0C1-EB7BE9720310}" type="presOf" srcId="{609BCB4B-7E82-894F-8252-A58FB0A37446}" destId="{6FB188AB-40D6-3C4C-970A-E2ADC0D40E6C}" srcOrd="1" destOrd="0" presId="urn:microsoft.com/office/officeart/2005/8/layout/orgChart1"/>
    <dgm:cxn modelId="{C79DDFE0-46DB-AF42-91D5-ECFF1E08840B}" type="presOf" srcId="{60098A1B-69A5-3847-8449-249DFC0B05D2}" destId="{715BD590-F9B2-E34C-BABD-14726760D552}" srcOrd="1" destOrd="0" presId="urn:microsoft.com/office/officeart/2005/8/layout/orgChart1"/>
    <dgm:cxn modelId="{DB935DEE-553F-2D4C-AB52-7B24B3CD8EC1}" type="presOf" srcId="{609BCB4B-7E82-894F-8252-A58FB0A37446}" destId="{49C0AD53-AE21-2A41-BF73-B70884723049}" srcOrd="0" destOrd="0" presId="urn:microsoft.com/office/officeart/2005/8/layout/orgChart1"/>
    <dgm:cxn modelId="{5B90DAFB-518F-3245-B10F-EE2E5130F2E9}" type="presOf" srcId="{D79E111A-2E8A-0C46-838D-DF3D390682DE}" destId="{4E638CC7-F602-064D-A223-E32AA93A9D79}" srcOrd="0" destOrd="0" presId="urn:microsoft.com/office/officeart/2005/8/layout/orgChart1"/>
    <dgm:cxn modelId="{E1B2FF1F-E219-1747-9F53-39E25C24B235}" type="presParOf" srcId="{BC78BA42-8010-2C48-A83F-14B30E8988E7}" destId="{284958F2-137C-EA41-9A55-85B7A995F043}" srcOrd="0" destOrd="0" presId="urn:microsoft.com/office/officeart/2005/8/layout/orgChart1"/>
    <dgm:cxn modelId="{65DEDB6D-C394-304D-B558-CA4EB1C28894}" type="presParOf" srcId="{284958F2-137C-EA41-9A55-85B7A995F043}" destId="{D7263B5F-CC86-DE46-8DF4-6D792D7CA4CB}" srcOrd="0" destOrd="0" presId="urn:microsoft.com/office/officeart/2005/8/layout/orgChart1"/>
    <dgm:cxn modelId="{823089A9-5C44-FB4B-B003-6309F5B7D700}" type="presParOf" srcId="{D7263B5F-CC86-DE46-8DF4-6D792D7CA4CB}" destId="{4E638CC7-F602-064D-A223-E32AA93A9D79}" srcOrd="0" destOrd="0" presId="urn:microsoft.com/office/officeart/2005/8/layout/orgChart1"/>
    <dgm:cxn modelId="{A47623F8-383A-2341-AA70-985D15878DCD}" type="presParOf" srcId="{D7263B5F-CC86-DE46-8DF4-6D792D7CA4CB}" destId="{74BB08DE-50A5-F548-930A-2ADA5FB2EC3B}" srcOrd="1" destOrd="0" presId="urn:microsoft.com/office/officeart/2005/8/layout/orgChart1"/>
    <dgm:cxn modelId="{4941C5E9-4C98-A74B-BADB-C27B375529A5}" type="presParOf" srcId="{284958F2-137C-EA41-9A55-85B7A995F043}" destId="{EDCA1BEB-B542-094F-AD01-1AD249F0935A}" srcOrd="1" destOrd="0" presId="urn:microsoft.com/office/officeart/2005/8/layout/orgChart1"/>
    <dgm:cxn modelId="{FA51FFEC-4B87-BF44-AE52-CF64B8D0815C}" type="presParOf" srcId="{EDCA1BEB-B542-094F-AD01-1AD249F0935A}" destId="{B610E3BD-D260-F54F-B651-EA6DDF6F3F1A}" srcOrd="0" destOrd="0" presId="urn:microsoft.com/office/officeart/2005/8/layout/orgChart1"/>
    <dgm:cxn modelId="{89199FA8-3701-5D43-B56D-BEFE2AED2F4D}" type="presParOf" srcId="{EDCA1BEB-B542-094F-AD01-1AD249F0935A}" destId="{51240A2F-D17C-8949-B946-C76E92E9D74C}" srcOrd="1" destOrd="0" presId="urn:microsoft.com/office/officeart/2005/8/layout/orgChart1"/>
    <dgm:cxn modelId="{B052B7AD-195C-1E4F-8536-810F9F20D146}" type="presParOf" srcId="{51240A2F-D17C-8949-B946-C76E92E9D74C}" destId="{90917067-2D3A-3340-80A1-B2B661EBD83F}" srcOrd="0" destOrd="0" presId="urn:microsoft.com/office/officeart/2005/8/layout/orgChart1"/>
    <dgm:cxn modelId="{EA7A8AE4-21D0-B44C-8428-05D7E1980230}" type="presParOf" srcId="{90917067-2D3A-3340-80A1-B2B661EBD83F}" destId="{49C0AD53-AE21-2A41-BF73-B70884723049}" srcOrd="0" destOrd="0" presId="urn:microsoft.com/office/officeart/2005/8/layout/orgChart1"/>
    <dgm:cxn modelId="{4C87EBB0-C97C-3A49-85D7-15D14B719A27}" type="presParOf" srcId="{90917067-2D3A-3340-80A1-B2B661EBD83F}" destId="{6FB188AB-40D6-3C4C-970A-E2ADC0D40E6C}" srcOrd="1" destOrd="0" presId="urn:microsoft.com/office/officeart/2005/8/layout/orgChart1"/>
    <dgm:cxn modelId="{1F73A434-991E-024A-9ED7-9029F2F5D07C}" type="presParOf" srcId="{51240A2F-D17C-8949-B946-C76E92E9D74C}" destId="{460419D6-94ED-9B42-852B-F0A4E40E04BB}" srcOrd="1" destOrd="0" presId="urn:microsoft.com/office/officeart/2005/8/layout/orgChart1"/>
    <dgm:cxn modelId="{A5EE9801-9510-9D40-AFEB-166B7CD04451}" type="presParOf" srcId="{460419D6-94ED-9B42-852B-F0A4E40E04BB}" destId="{FFBA070D-EFD8-1043-A1F9-B6055B7C86F1}" srcOrd="0" destOrd="0" presId="urn:microsoft.com/office/officeart/2005/8/layout/orgChart1"/>
    <dgm:cxn modelId="{B2B8E1B0-0264-8843-B994-FC4E66901F08}" type="presParOf" srcId="{460419D6-94ED-9B42-852B-F0A4E40E04BB}" destId="{3CD92879-9217-0C40-B8DF-A5D03F380DBF}" srcOrd="1" destOrd="0" presId="urn:microsoft.com/office/officeart/2005/8/layout/orgChart1"/>
    <dgm:cxn modelId="{DCE0D40E-E83E-C244-B53E-564B0DB11408}" type="presParOf" srcId="{3CD92879-9217-0C40-B8DF-A5D03F380DBF}" destId="{4B042A02-53C8-284D-9FAE-08EA9E60A599}" srcOrd="0" destOrd="0" presId="urn:microsoft.com/office/officeart/2005/8/layout/orgChart1"/>
    <dgm:cxn modelId="{49D6E1C3-B162-024D-8A32-A203423823E8}" type="presParOf" srcId="{4B042A02-53C8-284D-9FAE-08EA9E60A599}" destId="{24E0E54D-AEAC-CB40-9570-4027705265E0}" srcOrd="0" destOrd="0" presId="urn:microsoft.com/office/officeart/2005/8/layout/orgChart1"/>
    <dgm:cxn modelId="{4048A7AE-FF5E-DE40-BE71-CE9429168AE4}" type="presParOf" srcId="{4B042A02-53C8-284D-9FAE-08EA9E60A599}" destId="{C1D66555-65FF-BC48-B78F-3B64B4B86209}" srcOrd="1" destOrd="0" presId="urn:microsoft.com/office/officeart/2005/8/layout/orgChart1"/>
    <dgm:cxn modelId="{1218236F-BDB7-0640-884F-45607A7B067D}" type="presParOf" srcId="{3CD92879-9217-0C40-B8DF-A5D03F380DBF}" destId="{386AB4C5-1ACF-7246-B1F3-B293D0274E20}" srcOrd="1" destOrd="0" presId="urn:microsoft.com/office/officeart/2005/8/layout/orgChart1"/>
    <dgm:cxn modelId="{1DBD8F1F-13FF-B54C-82E3-A037B9033A6F}" type="presParOf" srcId="{3CD92879-9217-0C40-B8DF-A5D03F380DBF}" destId="{897DE3D2-84BE-C04F-B8A3-AAEB3D0BC413}" srcOrd="2" destOrd="0" presId="urn:microsoft.com/office/officeart/2005/8/layout/orgChart1"/>
    <dgm:cxn modelId="{CC462A7E-42D6-AA41-A556-285497449353}" type="presParOf" srcId="{51240A2F-D17C-8949-B946-C76E92E9D74C}" destId="{4037F8D3-C953-1346-BBE8-1FC20097886D}" srcOrd="2" destOrd="0" presId="urn:microsoft.com/office/officeart/2005/8/layout/orgChart1"/>
    <dgm:cxn modelId="{36B18D80-346E-384E-9411-0CD33FA15062}" type="presParOf" srcId="{EDCA1BEB-B542-094F-AD01-1AD249F0935A}" destId="{EB667D8D-3D4D-B24B-B9A1-0021DA9FE7E8}" srcOrd="2" destOrd="0" presId="urn:microsoft.com/office/officeart/2005/8/layout/orgChart1"/>
    <dgm:cxn modelId="{64934CF6-5052-B84E-B4BB-8934FA75C522}" type="presParOf" srcId="{EDCA1BEB-B542-094F-AD01-1AD249F0935A}" destId="{5C070B27-87C9-2E42-8A41-4453FC1136D6}" srcOrd="3" destOrd="0" presId="urn:microsoft.com/office/officeart/2005/8/layout/orgChart1"/>
    <dgm:cxn modelId="{AF6BD143-3BB5-3949-BD3A-BE49914BD034}" type="presParOf" srcId="{5C070B27-87C9-2E42-8A41-4453FC1136D6}" destId="{FC9B0529-54A1-D543-B750-0D0EA1B66149}" srcOrd="0" destOrd="0" presId="urn:microsoft.com/office/officeart/2005/8/layout/orgChart1"/>
    <dgm:cxn modelId="{4CA36FD8-A2F7-0140-B7B2-58BD9077D6D2}" type="presParOf" srcId="{FC9B0529-54A1-D543-B750-0D0EA1B66149}" destId="{0DFCF185-1534-7D43-AFD1-E1325C3B6C90}" srcOrd="0" destOrd="0" presId="urn:microsoft.com/office/officeart/2005/8/layout/orgChart1"/>
    <dgm:cxn modelId="{210CD191-028E-7042-B9E4-E4E7DE11B43B}" type="presParOf" srcId="{FC9B0529-54A1-D543-B750-0D0EA1B66149}" destId="{A4BDF374-CAC2-6547-9B38-8691DFBAA384}" srcOrd="1" destOrd="0" presId="urn:microsoft.com/office/officeart/2005/8/layout/orgChart1"/>
    <dgm:cxn modelId="{800BEE39-DA9B-4045-B911-712D4CD643CF}" type="presParOf" srcId="{5C070B27-87C9-2E42-8A41-4453FC1136D6}" destId="{095E6CAE-9794-AE4B-B0A0-EE39F1312F66}" srcOrd="1" destOrd="0" presId="urn:microsoft.com/office/officeart/2005/8/layout/orgChart1"/>
    <dgm:cxn modelId="{AF990C2E-D830-694D-803B-E49B4711C27D}" type="presParOf" srcId="{095E6CAE-9794-AE4B-B0A0-EE39F1312F66}" destId="{C2EB2229-8403-8D4B-8FB5-E5904A1732E8}" srcOrd="0" destOrd="0" presId="urn:microsoft.com/office/officeart/2005/8/layout/orgChart1"/>
    <dgm:cxn modelId="{D5D9C231-3EB1-6948-AC18-CC5F3AB5D4E8}" type="presParOf" srcId="{095E6CAE-9794-AE4B-B0A0-EE39F1312F66}" destId="{D56321FA-29D9-D446-972F-036B54B610EC}" srcOrd="1" destOrd="0" presId="urn:microsoft.com/office/officeart/2005/8/layout/orgChart1"/>
    <dgm:cxn modelId="{EDA82655-5BAE-A646-BB8E-AFD03D665708}" type="presParOf" srcId="{D56321FA-29D9-D446-972F-036B54B610EC}" destId="{4B425896-5194-0243-8935-3D55A425AEC9}" srcOrd="0" destOrd="0" presId="urn:microsoft.com/office/officeart/2005/8/layout/orgChart1"/>
    <dgm:cxn modelId="{196B93A4-1496-2C4E-8771-9B8E052F849A}" type="presParOf" srcId="{4B425896-5194-0243-8935-3D55A425AEC9}" destId="{8983ABC3-5803-294D-9AD2-76264CEEF93F}" srcOrd="0" destOrd="0" presId="urn:microsoft.com/office/officeart/2005/8/layout/orgChart1"/>
    <dgm:cxn modelId="{AAB76E6A-B6D2-1B43-A799-A4B627B534A5}" type="presParOf" srcId="{4B425896-5194-0243-8935-3D55A425AEC9}" destId="{715BD590-F9B2-E34C-BABD-14726760D552}" srcOrd="1" destOrd="0" presId="urn:microsoft.com/office/officeart/2005/8/layout/orgChart1"/>
    <dgm:cxn modelId="{71CEE60F-11C2-044A-B765-6F46BA6BCBF5}" type="presParOf" srcId="{D56321FA-29D9-D446-972F-036B54B610EC}" destId="{168043D9-99BD-5E41-8889-7B8F30AF78EB}" srcOrd="1" destOrd="0" presId="urn:microsoft.com/office/officeart/2005/8/layout/orgChart1"/>
    <dgm:cxn modelId="{4E81DE0E-60DB-3B47-994F-E18A1C4D04CB}" type="presParOf" srcId="{D56321FA-29D9-D446-972F-036B54B610EC}" destId="{DCEDD0C5-162E-9B4F-BC02-7AA6632F30CB}" srcOrd="2" destOrd="0" presId="urn:microsoft.com/office/officeart/2005/8/layout/orgChart1"/>
    <dgm:cxn modelId="{1005BEEB-15AB-084C-AC46-3E57165C282D}" type="presParOf" srcId="{5C070B27-87C9-2E42-8A41-4453FC1136D6}" destId="{EB5BBD6B-B76C-4740-8BBD-ED417E6EEEEB}" srcOrd="2" destOrd="0" presId="urn:microsoft.com/office/officeart/2005/8/layout/orgChart1"/>
    <dgm:cxn modelId="{C4718B69-EBD6-B943-A1DB-B470CBBFC808}" type="presParOf" srcId="{284958F2-137C-EA41-9A55-85B7A995F043}" destId="{C20C2DFA-DADA-CC4A-BC6F-5FC5F3DB83DE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FF743DC-BB38-7A45-BDAB-4BC9A996C279}" type="doc">
      <dgm:prSet loTypeId="urn:microsoft.com/office/officeart/2005/8/layout/orgChart1" loCatId="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de-DE"/>
        </a:p>
      </dgm:t>
    </dgm:pt>
    <dgm:pt modelId="{D79E111A-2E8A-0C46-838D-DF3D390682DE}">
      <dgm:prSet phldrT="[Text]"/>
      <dgm:spPr/>
      <dgm:t>
        <a:bodyPr/>
        <a:lstStyle/>
        <a:p>
          <a:r>
            <a:rPr lang="de-DE" dirty="0"/>
            <a:t>NLP Classification</a:t>
          </a:r>
        </a:p>
      </dgm:t>
    </dgm:pt>
    <dgm:pt modelId="{6095CABD-DC86-4840-AAC5-B8C02B8461E6}" type="parTrans" cxnId="{A823B944-D27B-C14A-86E9-87CBFA8B6A40}">
      <dgm:prSet/>
      <dgm:spPr/>
      <dgm:t>
        <a:bodyPr/>
        <a:lstStyle/>
        <a:p>
          <a:endParaRPr lang="de-DE"/>
        </a:p>
      </dgm:t>
    </dgm:pt>
    <dgm:pt modelId="{EE617C08-3FDB-BC41-B1EE-C4F778A303CC}" type="sibTrans" cxnId="{A823B944-D27B-C14A-86E9-87CBFA8B6A40}">
      <dgm:prSet/>
      <dgm:spPr/>
      <dgm:t>
        <a:bodyPr/>
        <a:lstStyle/>
        <a:p>
          <a:endParaRPr lang="de-DE"/>
        </a:p>
      </dgm:t>
    </dgm:pt>
    <dgm:pt modelId="{609BCB4B-7E82-894F-8252-A58FB0A37446}">
      <dgm:prSet phldrT="[Text]"/>
      <dgm:spPr/>
      <dgm:t>
        <a:bodyPr/>
        <a:lstStyle/>
        <a:p>
          <a:r>
            <a:rPr lang="de-DE" dirty="0" err="1"/>
            <a:t>Develop</a:t>
          </a:r>
          <a:r>
            <a:rPr lang="de-DE" dirty="0"/>
            <a:t> </a:t>
          </a:r>
          <a:r>
            <a:rPr lang="de-DE" dirty="0" err="1"/>
            <a:t>the</a:t>
          </a:r>
          <a:r>
            <a:rPr lang="de-DE" dirty="0"/>
            <a:t> </a:t>
          </a:r>
          <a:r>
            <a:rPr lang="de-DE" dirty="0" err="1"/>
            <a:t>whole</a:t>
          </a:r>
          <a:r>
            <a:rPr lang="de-DE" dirty="0"/>
            <a:t> </a:t>
          </a:r>
          <a:r>
            <a:rPr lang="de-DE" dirty="0" err="1"/>
            <a:t>model</a:t>
          </a:r>
          <a:r>
            <a:rPr lang="de-DE" dirty="0"/>
            <a:t> on </a:t>
          </a:r>
          <a:r>
            <a:rPr lang="de-DE" dirty="0" err="1"/>
            <a:t>our</a:t>
          </a:r>
          <a:r>
            <a:rPr lang="de-DE" dirty="0"/>
            <a:t> own</a:t>
          </a:r>
        </a:p>
      </dgm:t>
    </dgm:pt>
    <dgm:pt modelId="{D5143BF3-0EA2-CE4F-99A3-5F7801380625}" type="parTrans" cxnId="{B2765701-6C08-CF40-962E-65589AFD6408}">
      <dgm:prSet/>
      <dgm:spPr/>
      <dgm:t>
        <a:bodyPr/>
        <a:lstStyle/>
        <a:p>
          <a:endParaRPr lang="de-DE"/>
        </a:p>
      </dgm:t>
    </dgm:pt>
    <dgm:pt modelId="{90100568-69EC-E943-9BF9-3AE5A3FCA2F9}" type="sibTrans" cxnId="{B2765701-6C08-CF40-962E-65589AFD6408}">
      <dgm:prSet/>
      <dgm:spPr/>
      <dgm:t>
        <a:bodyPr/>
        <a:lstStyle/>
        <a:p>
          <a:endParaRPr lang="de-DE"/>
        </a:p>
      </dgm:t>
    </dgm:pt>
    <dgm:pt modelId="{296C8BB9-E15E-D141-B43A-77ED146B47B4}">
      <dgm:prSet phldrT="[Text]"/>
      <dgm:spPr/>
      <dgm:t>
        <a:bodyPr/>
        <a:lstStyle/>
        <a:p>
          <a:r>
            <a:rPr lang="de-DE" dirty="0"/>
            <a:t>Use a </a:t>
          </a:r>
          <a:r>
            <a:rPr lang="de-DE" dirty="0" err="1"/>
            <a:t>pretrained</a:t>
          </a:r>
          <a:r>
            <a:rPr lang="de-DE" dirty="0"/>
            <a:t> </a:t>
          </a:r>
          <a:r>
            <a:rPr lang="de-DE" dirty="0" err="1"/>
            <a:t>model</a:t>
          </a:r>
          <a:r>
            <a:rPr lang="de-DE" dirty="0"/>
            <a:t> and </a:t>
          </a:r>
          <a:r>
            <a:rPr lang="de-DE" dirty="0" err="1"/>
            <a:t>optimize</a:t>
          </a:r>
          <a:r>
            <a:rPr lang="de-DE" dirty="0"/>
            <a:t> </a:t>
          </a:r>
          <a:r>
            <a:rPr lang="de-DE" dirty="0" err="1"/>
            <a:t>it</a:t>
          </a:r>
          <a:endParaRPr lang="de-DE" dirty="0"/>
        </a:p>
      </dgm:t>
    </dgm:pt>
    <dgm:pt modelId="{22060920-D05F-CA49-9B2F-EBDBDFA52F03}" type="parTrans" cxnId="{4DBEA5D9-E4EC-984E-8D09-C0DE13E7D8A3}">
      <dgm:prSet/>
      <dgm:spPr/>
      <dgm:t>
        <a:bodyPr/>
        <a:lstStyle/>
        <a:p>
          <a:endParaRPr lang="de-DE"/>
        </a:p>
      </dgm:t>
    </dgm:pt>
    <dgm:pt modelId="{D534C0D6-0990-8241-9AC7-0437209DB2D1}" type="sibTrans" cxnId="{4DBEA5D9-E4EC-984E-8D09-C0DE13E7D8A3}">
      <dgm:prSet/>
      <dgm:spPr/>
      <dgm:t>
        <a:bodyPr/>
        <a:lstStyle/>
        <a:p>
          <a:endParaRPr lang="de-DE"/>
        </a:p>
      </dgm:t>
    </dgm:pt>
    <dgm:pt modelId="{E888A45B-8746-124A-863D-64BD3E2CDF67}">
      <dgm:prSet/>
      <dgm:spPr/>
      <dgm:t>
        <a:bodyPr/>
        <a:lstStyle/>
        <a:p>
          <a:r>
            <a:rPr lang="de-DE" dirty="0"/>
            <a:t>Need </a:t>
          </a:r>
          <a:r>
            <a:rPr lang="de-DE" dirty="0" err="1"/>
            <a:t>of</a:t>
          </a:r>
          <a:r>
            <a:rPr lang="de-DE" dirty="0"/>
            <a:t> </a:t>
          </a:r>
          <a:r>
            <a:rPr lang="de-DE" dirty="0" err="1"/>
            <a:t>labeled</a:t>
          </a:r>
          <a:r>
            <a:rPr lang="de-DE" dirty="0"/>
            <a:t> </a:t>
          </a:r>
          <a:r>
            <a:rPr lang="de-DE" dirty="0" err="1"/>
            <a:t>dataset</a:t>
          </a:r>
          <a:endParaRPr lang="de-DE" dirty="0"/>
        </a:p>
      </dgm:t>
    </dgm:pt>
    <dgm:pt modelId="{EFD2A517-FEAC-4645-8384-E50B873A02AA}" type="parTrans" cxnId="{FEA6BEBF-39E5-7D46-862A-2C08E78C9C9B}">
      <dgm:prSet/>
      <dgm:spPr/>
      <dgm:t>
        <a:bodyPr/>
        <a:lstStyle/>
        <a:p>
          <a:endParaRPr lang="de-DE"/>
        </a:p>
      </dgm:t>
    </dgm:pt>
    <dgm:pt modelId="{7BB831D8-D422-6C48-9B13-E0654EBBF378}" type="sibTrans" cxnId="{FEA6BEBF-39E5-7D46-862A-2C08E78C9C9B}">
      <dgm:prSet/>
      <dgm:spPr/>
      <dgm:t>
        <a:bodyPr/>
        <a:lstStyle/>
        <a:p>
          <a:endParaRPr lang="de-DE"/>
        </a:p>
      </dgm:t>
    </dgm:pt>
    <dgm:pt modelId="{60098A1B-69A5-3847-8449-249DFC0B05D2}">
      <dgm:prSet/>
      <dgm:spPr/>
      <dgm:t>
        <a:bodyPr/>
        <a:lstStyle/>
        <a:p>
          <a:r>
            <a:rPr lang="de-DE" dirty="0" err="1"/>
            <a:t>No</a:t>
          </a:r>
          <a:r>
            <a:rPr lang="de-DE" dirty="0"/>
            <a:t> </a:t>
          </a:r>
          <a:r>
            <a:rPr lang="de-DE" dirty="0" err="1"/>
            <a:t>need</a:t>
          </a:r>
          <a:r>
            <a:rPr lang="de-DE" dirty="0"/>
            <a:t> </a:t>
          </a:r>
          <a:r>
            <a:rPr lang="de-DE" dirty="0" err="1"/>
            <a:t>of</a:t>
          </a:r>
          <a:r>
            <a:rPr lang="de-DE" dirty="0"/>
            <a:t> </a:t>
          </a:r>
          <a:r>
            <a:rPr lang="de-DE" dirty="0" err="1"/>
            <a:t>labeled</a:t>
          </a:r>
          <a:r>
            <a:rPr lang="de-DE" dirty="0"/>
            <a:t> </a:t>
          </a:r>
          <a:r>
            <a:rPr lang="de-DE" dirty="0" err="1"/>
            <a:t>dataset</a:t>
          </a:r>
          <a:endParaRPr lang="de-DE" dirty="0"/>
        </a:p>
      </dgm:t>
    </dgm:pt>
    <dgm:pt modelId="{92F95684-D575-4547-8860-EA32251EE5B5}" type="parTrans" cxnId="{5F5EE4D6-823A-614C-8613-F44C9F609F47}">
      <dgm:prSet/>
      <dgm:spPr/>
      <dgm:t>
        <a:bodyPr/>
        <a:lstStyle/>
        <a:p>
          <a:endParaRPr lang="de-DE"/>
        </a:p>
      </dgm:t>
    </dgm:pt>
    <dgm:pt modelId="{5D967A5D-770E-E749-B958-E3C41743B392}" type="sibTrans" cxnId="{5F5EE4D6-823A-614C-8613-F44C9F609F47}">
      <dgm:prSet/>
      <dgm:spPr/>
      <dgm:t>
        <a:bodyPr/>
        <a:lstStyle/>
        <a:p>
          <a:endParaRPr lang="de-DE"/>
        </a:p>
      </dgm:t>
    </dgm:pt>
    <dgm:pt modelId="{0A2CF5DC-4AF7-4246-9251-58C3B9617C87}">
      <dgm:prSet/>
      <dgm:spPr/>
      <dgm:t>
        <a:bodyPr/>
        <a:lstStyle/>
        <a:p>
          <a:r>
            <a:rPr lang="de-DE" dirty="0" err="1"/>
            <a:t>Categorical</a:t>
          </a:r>
          <a:r>
            <a:rPr lang="de-DE" dirty="0"/>
            <a:t> </a:t>
          </a:r>
          <a:r>
            <a:rPr lang="de-DE" dirty="0" err="1"/>
            <a:t>labels</a:t>
          </a:r>
          <a:r>
            <a:rPr lang="de-DE" dirty="0"/>
            <a:t> (</a:t>
          </a:r>
          <a:r>
            <a:rPr lang="de-DE" dirty="0" err="1"/>
            <a:t>good</a:t>
          </a:r>
          <a:r>
            <a:rPr lang="de-DE" dirty="0"/>
            <a:t>, neutral, </a:t>
          </a:r>
          <a:r>
            <a:rPr lang="de-DE" dirty="0" err="1"/>
            <a:t>bad</a:t>
          </a:r>
          <a:r>
            <a:rPr lang="de-DE" dirty="0"/>
            <a:t>)</a:t>
          </a:r>
        </a:p>
      </dgm:t>
    </dgm:pt>
    <dgm:pt modelId="{90644B7F-6051-2740-8914-2131D7AA876C}" type="parTrans" cxnId="{85F9AF43-0FE1-F64E-8171-3CDBE46F78EA}">
      <dgm:prSet/>
      <dgm:spPr/>
      <dgm:t>
        <a:bodyPr/>
        <a:lstStyle/>
        <a:p>
          <a:endParaRPr lang="de-DE"/>
        </a:p>
      </dgm:t>
    </dgm:pt>
    <dgm:pt modelId="{19138726-3BEE-FB40-803C-729F445A4C79}" type="sibTrans" cxnId="{85F9AF43-0FE1-F64E-8171-3CDBE46F78EA}">
      <dgm:prSet/>
      <dgm:spPr/>
      <dgm:t>
        <a:bodyPr/>
        <a:lstStyle/>
        <a:p>
          <a:endParaRPr lang="de-DE"/>
        </a:p>
      </dgm:t>
    </dgm:pt>
    <dgm:pt modelId="{A39F883C-B01A-0F4E-8441-31A296D4B631}">
      <dgm:prSet/>
      <dgm:spPr/>
      <dgm:t>
        <a:bodyPr/>
        <a:lstStyle/>
        <a:p>
          <a:r>
            <a:rPr lang="de-DE" dirty="0" err="1"/>
            <a:t>Numerical</a:t>
          </a:r>
          <a:r>
            <a:rPr lang="de-DE" dirty="0"/>
            <a:t> </a:t>
          </a:r>
          <a:r>
            <a:rPr lang="de-DE" dirty="0" err="1"/>
            <a:t>labels</a:t>
          </a:r>
          <a:r>
            <a:rPr lang="de-DE" dirty="0"/>
            <a:t> (</a:t>
          </a:r>
          <a:r>
            <a:rPr lang="de-DE" dirty="0" err="1"/>
            <a:t>good</a:t>
          </a:r>
          <a:r>
            <a:rPr lang="de-DE" dirty="0"/>
            <a:t>: 70-100, neutral: 40-60, </a:t>
          </a:r>
          <a:r>
            <a:rPr lang="de-DE" dirty="0" err="1"/>
            <a:t>bad</a:t>
          </a:r>
          <a:r>
            <a:rPr lang="de-DE" dirty="0"/>
            <a:t>: 0-40)</a:t>
          </a:r>
        </a:p>
      </dgm:t>
    </dgm:pt>
    <dgm:pt modelId="{42A7253D-B4BC-5B4E-8FFD-433B81E2405D}" type="parTrans" cxnId="{B37C438D-4E3C-B548-80CE-97FF3F62CA69}">
      <dgm:prSet/>
      <dgm:spPr/>
      <dgm:t>
        <a:bodyPr/>
        <a:lstStyle/>
        <a:p>
          <a:endParaRPr lang="de-DE"/>
        </a:p>
      </dgm:t>
    </dgm:pt>
    <dgm:pt modelId="{A6E2A146-B6DE-E643-BDD1-EF8CD56D0873}" type="sibTrans" cxnId="{B37C438D-4E3C-B548-80CE-97FF3F62CA69}">
      <dgm:prSet/>
      <dgm:spPr/>
      <dgm:t>
        <a:bodyPr/>
        <a:lstStyle/>
        <a:p>
          <a:endParaRPr lang="de-DE"/>
        </a:p>
      </dgm:t>
    </dgm:pt>
    <dgm:pt modelId="{F9FF22B0-4663-494D-A7DE-2FCEDC628962}">
      <dgm:prSet/>
      <dgm:spPr/>
      <dgm:t>
        <a:bodyPr/>
        <a:lstStyle/>
        <a:p>
          <a:r>
            <a:rPr lang="de-DE" dirty="0" err="1"/>
            <a:t>Tweak</a:t>
          </a:r>
          <a:r>
            <a:rPr lang="de-DE" dirty="0"/>
            <a:t> Model </a:t>
          </a:r>
          <a:r>
            <a:rPr lang="de-DE" dirty="0" err="1"/>
            <a:t>output</a:t>
          </a:r>
          <a:r>
            <a:rPr lang="de-DE" dirty="0"/>
            <a:t> </a:t>
          </a:r>
          <a:r>
            <a:rPr lang="de-DE" dirty="0" err="1"/>
            <a:t>to</a:t>
          </a:r>
          <a:r>
            <a:rPr lang="de-DE" dirty="0"/>
            <a:t> </a:t>
          </a:r>
          <a:r>
            <a:rPr lang="de-DE" dirty="0" err="1"/>
            <a:t>satisfy</a:t>
          </a:r>
          <a:r>
            <a:rPr lang="de-DE" dirty="0"/>
            <a:t> </a:t>
          </a:r>
          <a:r>
            <a:rPr lang="de-DE" dirty="0" err="1"/>
            <a:t>the</a:t>
          </a:r>
          <a:r>
            <a:rPr lang="de-DE" dirty="0"/>
            <a:t> </a:t>
          </a:r>
          <a:r>
            <a:rPr lang="de-DE" dirty="0" err="1"/>
            <a:t>needed</a:t>
          </a:r>
          <a:r>
            <a:rPr lang="de-DE" dirty="0"/>
            <a:t> </a:t>
          </a:r>
          <a:r>
            <a:rPr lang="de-DE" dirty="0" err="1"/>
            <a:t>numerical</a:t>
          </a:r>
          <a:r>
            <a:rPr lang="de-DE" dirty="0"/>
            <a:t> </a:t>
          </a:r>
          <a:r>
            <a:rPr lang="de-DE" dirty="0" err="1"/>
            <a:t>scale</a:t>
          </a:r>
          <a:endParaRPr lang="de-DE" dirty="0"/>
        </a:p>
      </dgm:t>
    </dgm:pt>
    <dgm:pt modelId="{10FAB71D-65D9-1F40-AF50-DF4032D874EA}" type="parTrans" cxnId="{49FA0C8F-14CC-2B4F-9E50-7666958EF12D}">
      <dgm:prSet/>
      <dgm:spPr/>
      <dgm:t>
        <a:bodyPr/>
        <a:lstStyle/>
        <a:p>
          <a:endParaRPr lang="de-DE"/>
        </a:p>
      </dgm:t>
    </dgm:pt>
    <dgm:pt modelId="{8DAB2332-4CD7-FE4C-A223-A2974AF09D0F}" type="sibTrans" cxnId="{49FA0C8F-14CC-2B4F-9E50-7666958EF12D}">
      <dgm:prSet/>
      <dgm:spPr/>
      <dgm:t>
        <a:bodyPr/>
        <a:lstStyle/>
        <a:p>
          <a:endParaRPr lang="de-DE"/>
        </a:p>
      </dgm:t>
    </dgm:pt>
    <dgm:pt modelId="{BC78BA42-8010-2C48-A83F-14B30E8988E7}" type="pres">
      <dgm:prSet presAssocID="{BFF743DC-BB38-7A45-BDAB-4BC9A996C279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284958F2-137C-EA41-9A55-85B7A995F043}" type="pres">
      <dgm:prSet presAssocID="{D79E111A-2E8A-0C46-838D-DF3D390682DE}" presName="hierRoot1" presStyleCnt="0">
        <dgm:presLayoutVars>
          <dgm:hierBranch val="init"/>
        </dgm:presLayoutVars>
      </dgm:prSet>
      <dgm:spPr/>
    </dgm:pt>
    <dgm:pt modelId="{D7263B5F-CC86-DE46-8DF4-6D792D7CA4CB}" type="pres">
      <dgm:prSet presAssocID="{D79E111A-2E8A-0C46-838D-DF3D390682DE}" presName="rootComposite1" presStyleCnt="0"/>
      <dgm:spPr/>
    </dgm:pt>
    <dgm:pt modelId="{4E638CC7-F602-064D-A223-E32AA93A9D79}" type="pres">
      <dgm:prSet presAssocID="{D79E111A-2E8A-0C46-838D-DF3D390682DE}" presName="rootText1" presStyleLbl="node0" presStyleIdx="0" presStyleCnt="1">
        <dgm:presLayoutVars>
          <dgm:chPref val="3"/>
        </dgm:presLayoutVars>
      </dgm:prSet>
      <dgm:spPr/>
    </dgm:pt>
    <dgm:pt modelId="{74BB08DE-50A5-F548-930A-2ADA5FB2EC3B}" type="pres">
      <dgm:prSet presAssocID="{D79E111A-2E8A-0C46-838D-DF3D390682DE}" presName="rootConnector1" presStyleLbl="node1" presStyleIdx="0" presStyleCnt="0"/>
      <dgm:spPr/>
    </dgm:pt>
    <dgm:pt modelId="{EDCA1BEB-B542-094F-AD01-1AD249F0935A}" type="pres">
      <dgm:prSet presAssocID="{D79E111A-2E8A-0C46-838D-DF3D390682DE}" presName="hierChild2" presStyleCnt="0"/>
      <dgm:spPr/>
    </dgm:pt>
    <dgm:pt modelId="{B610E3BD-D260-F54F-B651-EA6DDF6F3F1A}" type="pres">
      <dgm:prSet presAssocID="{D5143BF3-0EA2-CE4F-99A3-5F7801380625}" presName="Name37" presStyleLbl="parChTrans1D2" presStyleIdx="0" presStyleCnt="2"/>
      <dgm:spPr/>
    </dgm:pt>
    <dgm:pt modelId="{51240A2F-D17C-8949-B946-C76E92E9D74C}" type="pres">
      <dgm:prSet presAssocID="{609BCB4B-7E82-894F-8252-A58FB0A37446}" presName="hierRoot2" presStyleCnt="0">
        <dgm:presLayoutVars>
          <dgm:hierBranch val="init"/>
        </dgm:presLayoutVars>
      </dgm:prSet>
      <dgm:spPr/>
    </dgm:pt>
    <dgm:pt modelId="{90917067-2D3A-3340-80A1-B2B661EBD83F}" type="pres">
      <dgm:prSet presAssocID="{609BCB4B-7E82-894F-8252-A58FB0A37446}" presName="rootComposite" presStyleCnt="0"/>
      <dgm:spPr/>
    </dgm:pt>
    <dgm:pt modelId="{49C0AD53-AE21-2A41-BF73-B70884723049}" type="pres">
      <dgm:prSet presAssocID="{609BCB4B-7E82-894F-8252-A58FB0A37446}" presName="rootText" presStyleLbl="node2" presStyleIdx="0" presStyleCnt="2">
        <dgm:presLayoutVars>
          <dgm:chPref val="3"/>
        </dgm:presLayoutVars>
      </dgm:prSet>
      <dgm:spPr/>
    </dgm:pt>
    <dgm:pt modelId="{6FB188AB-40D6-3C4C-970A-E2ADC0D40E6C}" type="pres">
      <dgm:prSet presAssocID="{609BCB4B-7E82-894F-8252-A58FB0A37446}" presName="rootConnector" presStyleLbl="node2" presStyleIdx="0" presStyleCnt="2"/>
      <dgm:spPr/>
    </dgm:pt>
    <dgm:pt modelId="{460419D6-94ED-9B42-852B-F0A4E40E04BB}" type="pres">
      <dgm:prSet presAssocID="{609BCB4B-7E82-894F-8252-A58FB0A37446}" presName="hierChild4" presStyleCnt="0"/>
      <dgm:spPr/>
    </dgm:pt>
    <dgm:pt modelId="{FFBA070D-EFD8-1043-A1F9-B6055B7C86F1}" type="pres">
      <dgm:prSet presAssocID="{EFD2A517-FEAC-4645-8384-E50B873A02AA}" presName="Name37" presStyleLbl="parChTrans1D3" presStyleIdx="0" presStyleCnt="2"/>
      <dgm:spPr/>
    </dgm:pt>
    <dgm:pt modelId="{3CD92879-9217-0C40-B8DF-A5D03F380DBF}" type="pres">
      <dgm:prSet presAssocID="{E888A45B-8746-124A-863D-64BD3E2CDF67}" presName="hierRoot2" presStyleCnt="0">
        <dgm:presLayoutVars>
          <dgm:hierBranch val="init"/>
        </dgm:presLayoutVars>
      </dgm:prSet>
      <dgm:spPr/>
    </dgm:pt>
    <dgm:pt modelId="{4B042A02-53C8-284D-9FAE-08EA9E60A599}" type="pres">
      <dgm:prSet presAssocID="{E888A45B-8746-124A-863D-64BD3E2CDF67}" presName="rootComposite" presStyleCnt="0"/>
      <dgm:spPr/>
    </dgm:pt>
    <dgm:pt modelId="{24E0E54D-AEAC-CB40-9570-4027705265E0}" type="pres">
      <dgm:prSet presAssocID="{E888A45B-8746-124A-863D-64BD3E2CDF67}" presName="rootText" presStyleLbl="node3" presStyleIdx="0" presStyleCnt="2">
        <dgm:presLayoutVars>
          <dgm:chPref val="3"/>
        </dgm:presLayoutVars>
      </dgm:prSet>
      <dgm:spPr/>
    </dgm:pt>
    <dgm:pt modelId="{C1D66555-65FF-BC48-B78F-3B64B4B86209}" type="pres">
      <dgm:prSet presAssocID="{E888A45B-8746-124A-863D-64BD3E2CDF67}" presName="rootConnector" presStyleLbl="node3" presStyleIdx="0" presStyleCnt="2"/>
      <dgm:spPr/>
    </dgm:pt>
    <dgm:pt modelId="{386AB4C5-1ACF-7246-B1F3-B293D0274E20}" type="pres">
      <dgm:prSet presAssocID="{E888A45B-8746-124A-863D-64BD3E2CDF67}" presName="hierChild4" presStyleCnt="0"/>
      <dgm:spPr/>
    </dgm:pt>
    <dgm:pt modelId="{941674DD-2C6E-9F41-8B58-EB0BFCDDD75E}" type="pres">
      <dgm:prSet presAssocID="{90644B7F-6051-2740-8914-2131D7AA876C}" presName="Name37" presStyleLbl="parChTrans1D4" presStyleIdx="0" presStyleCnt="3"/>
      <dgm:spPr/>
    </dgm:pt>
    <dgm:pt modelId="{D78DBA2A-517B-3C40-946F-82B7207FE3D9}" type="pres">
      <dgm:prSet presAssocID="{0A2CF5DC-4AF7-4246-9251-58C3B9617C87}" presName="hierRoot2" presStyleCnt="0">
        <dgm:presLayoutVars>
          <dgm:hierBranch val="init"/>
        </dgm:presLayoutVars>
      </dgm:prSet>
      <dgm:spPr/>
    </dgm:pt>
    <dgm:pt modelId="{1F50C8EE-1FEE-3F4E-BB43-00A87216BA14}" type="pres">
      <dgm:prSet presAssocID="{0A2CF5DC-4AF7-4246-9251-58C3B9617C87}" presName="rootComposite" presStyleCnt="0"/>
      <dgm:spPr/>
    </dgm:pt>
    <dgm:pt modelId="{5277C0E0-12BE-AF43-B337-1783AAAFE9AD}" type="pres">
      <dgm:prSet presAssocID="{0A2CF5DC-4AF7-4246-9251-58C3B9617C87}" presName="rootText" presStyleLbl="node4" presStyleIdx="0" presStyleCnt="3">
        <dgm:presLayoutVars>
          <dgm:chPref val="3"/>
        </dgm:presLayoutVars>
      </dgm:prSet>
      <dgm:spPr/>
    </dgm:pt>
    <dgm:pt modelId="{42A71E1F-BB96-3C4D-B59C-66F4DFC9E9C5}" type="pres">
      <dgm:prSet presAssocID="{0A2CF5DC-4AF7-4246-9251-58C3B9617C87}" presName="rootConnector" presStyleLbl="node4" presStyleIdx="0" presStyleCnt="3"/>
      <dgm:spPr/>
    </dgm:pt>
    <dgm:pt modelId="{3800C2C8-7E8E-154D-B2CA-3C2A2F4D1957}" type="pres">
      <dgm:prSet presAssocID="{0A2CF5DC-4AF7-4246-9251-58C3B9617C87}" presName="hierChild4" presStyleCnt="0"/>
      <dgm:spPr/>
    </dgm:pt>
    <dgm:pt modelId="{10D894A0-58D7-3F4F-A315-CDF20F3984C4}" type="pres">
      <dgm:prSet presAssocID="{0A2CF5DC-4AF7-4246-9251-58C3B9617C87}" presName="hierChild5" presStyleCnt="0"/>
      <dgm:spPr/>
    </dgm:pt>
    <dgm:pt modelId="{BAA87075-66C5-B44F-B7F2-72C0230B32F1}" type="pres">
      <dgm:prSet presAssocID="{42A7253D-B4BC-5B4E-8FFD-433B81E2405D}" presName="Name37" presStyleLbl="parChTrans1D4" presStyleIdx="1" presStyleCnt="3"/>
      <dgm:spPr/>
    </dgm:pt>
    <dgm:pt modelId="{45CD6A50-F156-E143-998F-D7F9EFEA9160}" type="pres">
      <dgm:prSet presAssocID="{A39F883C-B01A-0F4E-8441-31A296D4B631}" presName="hierRoot2" presStyleCnt="0">
        <dgm:presLayoutVars>
          <dgm:hierBranch val="init"/>
        </dgm:presLayoutVars>
      </dgm:prSet>
      <dgm:spPr/>
    </dgm:pt>
    <dgm:pt modelId="{A555DC8B-4633-1C4C-9990-2B2628704EB9}" type="pres">
      <dgm:prSet presAssocID="{A39F883C-B01A-0F4E-8441-31A296D4B631}" presName="rootComposite" presStyleCnt="0"/>
      <dgm:spPr/>
    </dgm:pt>
    <dgm:pt modelId="{23C782C5-084F-0A4F-8B0C-EB5604185E67}" type="pres">
      <dgm:prSet presAssocID="{A39F883C-B01A-0F4E-8441-31A296D4B631}" presName="rootText" presStyleLbl="node4" presStyleIdx="1" presStyleCnt="3">
        <dgm:presLayoutVars>
          <dgm:chPref val="3"/>
        </dgm:presLayoutVars>
      </dgm:prSet>
      <dgm:spPr/>
    </dgm:pt>
    <dgm:pt modelId="{E962BEB2-43FC-904F-ABCD-93DC497C89B9}" type="pres">
      <dgm:prSet presAssocID="{A39F883C-B01A-0F4E-8441-31A296D4B631}" presName="rootConnector" presStyleLbl="node4" presStyleIdx="1" presStyleCnt="3"/>
      <dgm:spPr/>
    </dgm:pt>
    <dgm:pt modelId="{5DF11215-5536-0F43-9721-59E0C2A0C435}" type="pres">
      <dgm:prSet presAssocID="{A39F883C-B01A-0F4E-8441-31A296D4B631}" presName="hierChild4" presStyleCnt="0"/>
      <dgm:spPr/>
    </dgm:pt>
    <dgm:pt modelId="{FB6130C5-EB17-2C4F-9F1E-1EE773CD2787}" type="pres">
      <dgm:prSet presAssocID="{A39F883C-B01A-0F4E-8441-31A296D4B631}" presName="hierChild5" presStyleCnt="0"/>
      <dgm:spPr/>
    </dgm:pt>
    <dgm:pt modelId="{897DE3D2-84BE-C04F-B8A3-AAEB3D0BC413}" type="pres">
      <dgm:prSet presAssocID="{E888A45B-8746-124A-863D-64BD3E2CDF67}" presName="hierChild5" presStyleCnt="0"/>
      <dgm:spPr/>
    </dgm:pt>
    <dgm:pt modelId="{4037F8D3-C953-1346-BBE8-1FC20097886D}" type="pres">
      <dgm:prSet presAssocID="{609BCB4B-7E82-894F-8252-A58FB0A37446}" presName="hierChild5" presStyleCnt="0"/>
      <dgm:spPr/>
    </dgm:pt>
    <dgm:pt modelId="{EB667D8D-3D4D-B24B-B9A1-0021DA9FE7E8}" type="pres">
      <dgm:prSet presAssocID="{22060920-D05F-CA49-9B2F-EBDBDFA52F03}" presName="Name37" presStyleLbl="parChTrans1D2" presStyleIdx="1" presStyleCnt="2"/>
      <dgm:spPr/>
    </dgm:pt>
    <dgm:pt modelId="{5C070B27-87C9-2E42-8A41-4453FC1136D6}" type="pres">
      <dgm:prSet presAssocID="{296C8BB9-E15E-D141-B43A-77ED146B47B4}" presName="hierRoot2" presStyleCnt="0">
        <dgm:presLayoutVars>
          <dgm:hierBranch val="init"/>
        </dgm:presLayoutVars>
      </dgm:prSet>
      <dgm:spPr/>
    </dgm:pt>
    <dgm:pt modelId="{FC9B0529-54A1-D543-B750-0D0EA1B66149}" type="pres">
      <dgm:prSet presAssocID="{296C8BB9-E15E-D141-B43A-77ED146B47B4}" presName="rootComposite" presStyleCnt="0"/>
      <dgm:spPr/>
    </dgm:pt>
    <dgm:pt modelId="{0DFCF185-1534-7D43-AFD1-E1325C3B6C90}" type="pres">
      <dgm:prSet presAssocID="{296C8BB9-E15E-D141-B43A-77ED146B47B4}" presName="rootText" presStyleLbl="node2" presStyleIdx="1" presStyleCnt="2">
        <dgm:presLayoutVars>
          <dgm:chPref val="3"/>
        </dgm:presLayoutVars>
      </dgm:prSet>
      <dgm:spPr/>
    </dgm:pt>
    <dgm:pt modelId="{A4BDF374-CAC2-6547-9B38-8691DFBAA384}" type="pres">
      <dgm:prSet presAssocID="{296C8BB9-E15E-D141-B43A-77ED146B47B4}" presName="rootConnector" presStyleLbl="node2" presStyleIdx="1" presStyleCnt="2"/>
      <dgm:spPr/>
    </dgm:pt>
    <dgm:pt modelId="{095E6CAE-9794-AE4B-B0A0-EE39F1312F66}" type="pres">
      <dgm:prSet presAssocID="{296C8BB9-E15E-D141-B43A-77ED146B47B4}" presName="hierChild4" presStyleCnt="0"/>
      <dgm:spPr/>
    </dgm:pt>
    <dgm:pt modelId="{C2EB2229-8403-8D4B-8FB5-E5904A1732E8}" type="pres">
      <dgm:prSet presAssocID="{92F95684-D575-4547-8860-EA32251EE5B5}" presName="Name37" presStyleLbl="parChTrans1D3" presStyleIdx="1" presStyleCnt="2"/>
      <dgm:spPr/>
    </dgm:pt>
    <dgm:pt modelId="{D56321FA-29D9-D446-972F-036B54B610EC}" type="pres">
      <dgm:prSet presAssocID="{60098A1B-69A5-3847-8449-249DFC0B05D2}" presName="hierRoot2" presStyleCnt="0">
        <dgm:presLayoutVars>
          <dgm:hierBranch val="init"/>
        </dgm:presLayoutVars>
      </dgm:prSet>
      <dgm:spPr/>
    </dgm:pt>
    <dgm:pt modelId="{4B425896-5194-0243-8935-3D55A425AEC9}" type="pres">
      <dgm:prSet presAssocID="{60098A1B-69A5-3847-8449-249DFC0B05D2}" presName="rootComposite" presStyleCnt="0"/>
      <dgm:spPr/>
    </dgm:pt>
    <dgm:pt modelId="{8983ABC3-5803-294D-9AD2-76264CEEF93F}" type="pres">
      <dgm:prSet presAssocID="{60098A1B-69A5-3847-8449-249DFC0B05D2}" presName="rootText" presStyleLbl="node3" presStyleIdx="1" presStyleCnt="2">
        <dgm:presLayoutVars>
          <dgm:chPref val="3"/>
        </dgm:presLayoutVars>
      </dgm:prSet>
      <dgm:spPr/>
    </dgm:pt>
    <dgm:pt modelId="{715BD590-F9B2-E34C-BABD-14726760D552}" type="pres">
      <dgm:prSet presAssocID="{60098A1B-69A5-3847-8449-249DFC0B05D2}" presName="rootConnector" presStyleLbl="node3" presStyleIdx="1" presStyleCnt="2"/>
      <dgm:spPr/>
    </dgm:pt>
    <dgm:pt modelId="{168043D9-99BD-5E41-8889-7B8F30AF78EB}" type="pres">
      <dgm:prSet presAssocID="{60098A1B-69A5-3847-8449-249DFC0B05D2}" presName="hierChild4" presStyleCnt="0"/>
      <dgm:spPr/>
    </dgm:pt>
    <dgm:pt modelId="{C3998FCB-FEAB-1440-9ECD-420355EA84BF}" type="pres">
      <dgm:prSet presAssocID="{10FAB71D-65D9-1F40-AF50-DF4032D874EA}" presName="Name37" presStyleLbl="parChTrans1D4" presStyleIdx="2" presStyleCnt="3"/>
      <dgm:spPr/>
    </dgm:pt>
    <dgm:pt modelId="{6FECFAF9-A768-1C46-9D82-EBB5EA1D4EA6}" type="pres">
      <dgm:prSet presAssocID="{F9FF22B0-4663-494D-A7DE-2FCEDC628962}" presName="hierRoot2" presStyleCnt="0">
        <dgm:presLayoutVars>
          <dgm:hierBranch val="init"/>
        </dgm:presLayoutVars>
      </dgm:prSet>
      <dgm:spPr/>
    </dgm:pt>
    <dgm:pt modelId="{B3A03010-6F67-AF4D-A14A-0F50E5FC0B3A}" type="pres">
      <dgm:prSet presAssocID="{F9FF22B0-4663-494D-A7DE-2FCEDC628962}" presName="rootComposite" presStyleCnt="0"/>
      <dgm:spPr/>
    </dgm:pt>
    <dgm:pt modelId="{B6D3BA25-628F-9641-B522-AC383260662F}" type="pres">
      <dgm:prSet presAssocID="{F9FF22B0-4663-494D-A7DE-2FCEDC628962}" presName="rootText" presStyleLbl="node4" presStyleIdx="2" presStyleCnt="3">
        <dgm:presLayoutVars>
          <dgm:chPref val="3"/>
        </dgm:presLayoutVars>
      </dgm:prSet>
      <dgm:spPr/>
    </dgm:pt>
    <dgm:pt modelId="{F9F14B0C-EFB3-CF43-ACCD-FD5FB5107AFB}" type="pres">
      <dgm:prSet presAssocID="{F9FF22B0-4663-494D-A7DE-2FCEDC628962}" presName="rootConnector" presStyleLbl="node4" presStyleIdx="2" presStyleCnt="3"/>
      <dgm:spPr/>
    </dgm:pt>
    <dgm:pt modelId="{0587A021-F919-C243-B79F-70FA2280F8C8}" type="pres">
      <dgm:prSet presAssocID="{F9FF22B0-4663-494D-A7DE-2FCEDC628962}" presName="hierChild4" presStyleCnt="0"/>
      <dgm:spPr/>
    </dgm:pt>
    <dgm:pt modelId="{91B1A0B6-6F16-0E40-86A8-20C5AF0F2C19}" type="pres">
      <dgm:prSet presAssocID="{F9FF22B0-4663-494D-A7DE-2FCEDC628962}" presName="hierChild5" presStyleCnt="0"/>
      <dgm:spPr/>
    </dgm:pt>
    <dgm:pt modelId="{DCEDD0C5-162E-9B4F-BC02-7AA6632F30CB}" type="pres">
      <dgm:prSet presAssocID="{60098A1B-69A5-3847-8449-249DFC0B05D2}" presName="hierChild5" presStyleCnt="0"/>
      <dgm:spPr/>
    </dgm:pt>
    <dgm:pt modelId="{EB5BBD6B-B76C-4740-8BBD-ED417E6EEEEB}" type="pres">
      <dgm:prSet presAssocID="{296C8BB9-E15E-D141-B43A-77ED146B47B4}" presName="hierChild5" presStyleCnt="0"/>
      <dgm:spPr/>
    </dgm:pt>
    <dgm:pt modelId="{C20C2DFA-DADA-CC4A-BC6F-5FC5F3DB83DE}" type="pres">
      <dgm:prSet presAssocID="{D79E111A-2E8A-0C46-838D-DF3D390682DE}" presName="hierChild3" presStyleCnt="0"/>
      <dgm:spPr/>
    </dgm:pt>
  </dgm:ptLst>
  <dgm:cxnLst>
    <dgm:cxn modelId="{B2765701-6C08-CF40-962E-65589AFD6408}" srcId="{D79E111A-2E8A-0C46-838D-DF3D390682DE}" destId="{609BCB4B-7E82-894F-8252-A58FB0A37446}" srcOrd="0" destOrd="0" parTransId="{D5143BF3-0EA2-CE4F-99A3-5F7801380625}" sibTransId="{90100568-69EC-E943-9BF9-3AE5A3FCA2F9}"/>
    <dgm:cxn modelId="{9C9B8F16-B502-0449-B5CE-D984D51FE2A9}" type="presOf" srcId="{E888A45B-8746-124A-863D-64BD3E2CDF67}" destId="{C1D66555-65FF-BC48-B78F-3B64B4B86209}" srcOrd="1" destOrd="0" presId="urn:microsoft.com/office/officeart/2005/8/layout/orgChart1"/>
    <dgm:cxn modelId="{0F2F7517-FBA9-1149-A4F9-E80F3D52FA03}" type="presOf" srcId="{10FAB71D-65D9-1F40-AF50-DF4032D874EA}" destId="{C3998FCB-FEAB-1440-9ECD-420355EA84BF}" srcOrd="0" destOrd="0" presId="urn:microsoft.com/office/officeart/2005/8/layout/orgChart1"/>
    <dgm:cxn modelId="{DB84A32A-BBD0-7443-9431-350ACDD7DCB2}" type="presOf" srcId="{296C8BB9-E15E-D141-B43A-77ED146B47B4}" destId="{0DFCF185-1534-7D43-AFD1-E1325C3B6C90}" srcOrd="0" destOrd="0" presId="urn:microsoft.com/office/officeart/2005/8/layout/orgChart1"/>
    <dgm:cxn modelId="{DD511333-FA3D-C442-8A19-3C6FBB185E37}" type="presOf" srcId="{E888A45B-8746-124A-863D-64BD3E2CDF67}" destId="{24E0E54D-AEAC-CB40-9570-4027705265E0}" srcOrd="0" destOrd="0" presId="urn:microsoft.com/office/officeart/2005/8/layout/orgChart1"/>
    <dgm:cxn modelId="{85F9AF43-0FE1-F64E-8171-3CDBE46F78EA}" srcId="{E888A45B-8746-124A-863D-64BD3E2CDF67}" destId="{0A2CF5DC-4AF7-4246-9251-58C3B9617C87}" srcOrd="0" destOrd="0" parTransId="{90644B7F-6051-2740-8914-2131D7AA876C}" sibTransId="{19138726-3BEE-FB40-803C-729F445A4C79}"/>
    <dgm:cxn modelId="{A823B944-D27B-C14A-86E9-87CBFA8B6A40}" srcId="{BFF743DC-BB38-7A45-BDAB-4BC9A996C279}" destId="{D79E111A-2E8A-0C46-838D-DF3D390682DE}" srcOrd="0" destOrd="0" parTransId="{6095CABD-DC86-4840-AAC5-B8C02B8461E6}" sibTransId="{EE617C08-3FDB-BC41-B1EE-C4F778A303CC}"/>
    <dgm:cxn modelId="{D090EA49-3026-AC4F-997B-9FBFEC6344F0}" type="presOf" srcId="{BFF743DC-BB38-7A45-BDAB-4BC9A996C279}" destId="{BC78BA42-8010-2C48-A83F-14B30E8988E7}" srcOrd="0" destOrd="0" presId="urn:microsoft.com/office/officeart/2005/8/layout/orgChart1"/>
    <dgm:cxn modelId="{27449D4D-94E7-824D-A61A-5890BC73809E}" type="presOf" srcId="{0A2CF5DC-4AF7-4246-9251-58C3B9617C87}" destId="{5277C0E0-12BE-AF43-B337-1783AAAFE9AD}" srcOrd="0" destOrd="0" presId="urn:microsoft.com/office/officeart/2005/8/layout/orgChart1"/>
    <dgm:cxn modelId="{0092D553-0B59-E64A-A72F-78DC7C71A471}" type="presOf" srcId="{0A2CF5DC-4AF7-4246-9251-58C3B9617C87}" destId="{42A71E1F-BB96-3C4D-B59C-66F4DFC9E9C5}" srcOrd="1" destOrd="0" presId="urn:microsoft.com/office/officeart/2005/8/layout/orgChart1"/>
    <dgm:cxn modelId="{85DD635A-D69D-1C4A-9BC6-1BAB0973E52C}" type="presOf" srcId="{296C8BB9-E15E-D141-B43A-77ED146B47B4}" destId="{A4BDF374-CAC2-6547-9B38-8691DFBAA384}" srcOrd="1" destOrd="0" presId="urn:microsoft.com/office/officeart/2005/8/layout/orgChart1"/>
    <dgm:cxn modelId="{7A8C096A-359A-4043-8FAF-A3038339BED7}" type="presOf" srcId="{92F95684-D575-4547-8860-EA32251EE5B5}" destId="{C2EB2229-8403-8D4B-8FB5-E5904A1732E8}" srcOrd="0" destOrd="0" presId="urn:microsoft.com/office/officeart/2005/8/layout/orgChart1"/>
    <dgm:cxn modelId="{D4AF8D6C-3F90-7046-B741-4542D167C301}" type="presOf" srcId="{EFD2A517-FEAC-4645-8384-E50B873A02AA}" destId="{FFBA070D-EFD8-1043-A1F9-B6055B7C86F1}" srcOrd="0" destOrd="0" presId="urn:microsoft.com/office/officeart/2005/8/layout/orgChart1"/>
    <dgm:cxn modelId="{50BD6D80-2ABF-4D46-AF88-E750E22067D4}" type="presOf" srcId="{90644B7F-6051-2740-8914-2131D7AA876C}" destId="{941674DD-2C6E-9F41-8B58-EB0BFCDDD75E}" srcOrd="0" destOrd="0" presId="urn:microsoft.com/office/officeart/2005/8/layout/orgChart1"/>
    <dgm:cxn modelId="{FC317F85-8AC9-C349-9908-0B97E1C0A9FE}" type="presOf" srcId="{D5143BF3-0EA2-CE4F-99A3-5F7801380625}" destId="{B610E3BD-D260-F54F-B651-EA6DDF6F3F1A}" srcOrd="0" destOrd="0" presId="urn:microsoft.com/office/officeart/2005/8/layout/orgChart1"/>
    <dgm:cxn modelId="{77F9C988-18BA-054B-AF6D-E9C382D508BB}" type="presOf" srcId="{60098A1B-69A5-3847-8449-249DFC0B05D2}" destId="{8983ABC3-5803-294D-9AD2-76264CEEF93F}" srcOrd="0" destOrd="0" presId="urn:microsoft.com/office/officeart/2005/8/layout/orgChart1"/>
    <dgm:cxn modelId="{B37C438D-4E3C-B548-80CE-97FF3F62CA69}" srcId="{E888A45B-8746-124A-863D-64BD3E2CDF67}" destId="{A39F883C-B01A-0F4E-8441-31A296D4B631}" srcOrd="1" destOrd="0" parTransId="{42A7253D-B4BC-5B4E-8FFD-433B81E2405D}" sibTransId="{A6E2A146-B6DE-E643-BDD1-EF8CD56D0873}"/>
    <dgm:cxn modelId="{49FA0C8F-14CC-2B4F-9E50-7666958EF12D}" srcId="{60098A1B-69A5-3847-8449-249DFC0B05D2}" destId="{F9FF22B0-4663-494D-A7DE-2FCEDC628962}" srcOrd="0" destOrd="0" parTransId="{10FAB71D-65D9-1F40-AF50-DF4032D874EA}" sibTransId="{8DAB2332-4CD7-FE4C-A223-A2974AF09D0F}"/>
    <dgm:cxn modelId="{700C1092-6876-9F42-ACE8-A46ABDCC66B1}" type="presOf" srcId="{22060920-D05F-CA49-9B2F-EBDBDFA52F03}" destId="{EB667D8D-3D4D-B24B-B9A1-0021DA9FE7E8}" srcOrd="0" destOrd="0" presId="urn:microsoft.com/office/officeart/2005/8/layout/orgChart1"/>
    <dgm:cxn modelId="{0D68EAAC-CBE5-6443-A7C5-20995DEEDDCD}" type="presOf" srcId="{A39F883C-B01A-0F4E-8441-31A296D4B631}" destId="{23C782C5-084F-0A4F-8B0C-EB5604185E67}" srcOrd="0" destOrd="0" presId="urn:microsoft.com/office/officeart/2005/8/layout/orgChart1"/>
    <dgm:cxn modelId="{0B1A2AAF-6E63-254E-8C7D-3DA5A168F4CD}" type="presOf" srcId="{D79E111A-2E8A-0C46-838D-DF3D390682DE}" destId="{74BB08DE-50A5-F548-930A-2ADA5FB2EC3B}" srcOrd="1" destOrd="0" presId="urn:microsoft.com/office/officeart/2005/8/layout/orgChart1"/>
    <dgm:cxn modelId="{238C5EB3-B42E-1E47-A3E7-A5A0D3A7027F}" type="presOf" srcId="{A39F883C-B01A-0F4E-8441-31A296D4B631}" destId="{E962BEB2-43FC-904F-ABCD-93DC497C89B9}" srcOrd="1" destOrd="0" presId="urn:microsoft.com/office/officeart/2005/8/layout/orgChart1"/>
    <dgm:cxn modelId="{D9B247B9-DC6D-A948-95DB-5D24FF7AEF15}" type="presOf" srcId="{F9FF22B0-4663-494D-A7DE-2FCEDC628962}" destId="{B6D3BA25-628F-9641-B522-AC383260662F}" srcOrd="0" destOrd="0" presId="urn:microsoft.com/office/officeart/2005/8/layout/orgChart1"/>
    <dgm:cxn modelId="{FEA6BEBF-39E5-7D46-862A-2C08E78C9C9B}" srcId="{609BCB4B-7E82-894F-8252-A58FB0A37446}" destId="{E888A45B-8746-124A-863D-64BD3E2CDF67}" srcOrd="0" destOrd="0" parTransId="{EFD2A517-FEAC-4645-8384-E50B873A02AA}" sibTransId="{7BB831D8-D422-6C48-9B13-E0654EBBF378}"/>
    <dgm:cxn modelId="{5F5EE4D6-823A-614C-8613-F44C9F609F47}" srcId="{296C8BB9-E15E-D141-B43A-77ED146B47B4}" destId="{60098A1B-69A5-3847-8449-249DFC0B05D2}" srcOrd="0" destOrd="0" parTransId="{92F95684-D575-4547-8860-EA32251EE5B5}" sibTransId="{5D967A5D-770E-E749-B958-E3C41743B392}"/>
    <dgm:cxn modelId="{4DBEA5D9-E4EC-984E-8D09-C0DE13E7D8A3}" srcId="{D79E111A-2E8A-0C46-838D-DF3D390682DE}" destId="{296C8BB9-E15E-D141-B43A-77ED146B47B4}" srcOrd="1" destOrd="0" parTransId="{22060920-D05F-CA49-9B2F-EBDBDFA52F03}" sibTransId="{D534C0D6-0990-8241-9AC7-0437209DB2D1}"/>
    <dgm:cxn modelId="{41AAB4D9-CB5D-1E45-A0C1-EB7BE9720310}" type="presOf" srcId="{609BCB4B-7E82-894F-8252-A58FB0A37446}" destId="{6FB188AB-40D6-3C4C-970A-E2ADC0D40E6C}" srcOrd="1" destOrd="0" presId="urn:microsoft.com/office/officeart/2005/8/layout/orgChart1"/>
    <dgm:cxn modelId="{6E0C29DC-0526-2A47-9E4A-998CAB068C07}" type="presOf" srcId="{42A7253D-B4BC-5B4E-8FFD-433B81E2405D}" destId="{BAA87075-66C5-B44F-B7F2-72C0230B32F1}" srcOrd="0" destOrd="0" presId="urn:microsoft.com/office/officeart/2005/8/layout/orgChart1"/>
    <dgm:cxn modelId="{C79DDFE0-46DB-AF42-91D5-ECFF1E08840B}" type="presOf" srcId="{60098A1B-69A5-3847-8449-249DFC0B05D2}" destId="{715BD590-F9B2-E34C-BABD-14726760D552}" srcOrd="1" destOrd="0" presId="urn:microsoft.com/office/officeart/2005/8/layout/orgChart1"/>
    <dgm:cxn modelId="{DB935DEE-553F-2D4C-AB52-7B24B3CD8EC1}" type="presOf" srcId="{609BCB4B-7E82-894F-8252-A58FB0A37446}" destId="{49C0AD53-AE21-2A41-BF73-B70884723049}" srcOrd="0" destOrd="0" presId="urn:microsoft.com/office/officeart/2005/8/layout/orgChart1"/>
    <dgm:cxn modelId="{5B90DAFB-518F-3245-B10F-EE2E5130F2E9}" type="presOf" srcId="{D79E111A-2E8A-0C46-838D-DF3D390682DE}" destId="{4E638CC7-F602-064D-A223-E32AA93A9D79}" srcOrd="0" destOrd="0" presId="urn:microsoft.com/office/officeart/2005/8/layout/orgChart1"/>
    <dgm:cxn modelId="{F114D7FD-BE48-7F4E-9F67-D6C5605F8937}" type="presOf" srcId="{F9FF22B0-4663-494D-A7DE-2FCEDC628962}" destId="{F9F14B0C-EFB3-CF43-ACCD-FD5FB5107AFB}" srcOrd="1" destOrd="0" presId="urn:microsoft.com/office/officeart/2005/8/layout/orgChart1"/>
    <dgm:cxn modelId="{E1B2FF1F-E219-1747-9F53-39E25C24B235}" type="presParOf" srcId="{BC78BA42-8010-2C48-A83F-14B30E8988E7}" destId="{284958F2-137C-EA41-9A55-85B7A995F043}" srcOrd="0" destOrd="0" presId="urn:microsoft.com/office/officeart/2005/8/layout/orgChart1"/>
    <dgm:cxn modelId="{65DEDB6D-C394-304D-B558-CA4EB1C28894}" type="presParOf" srcId="{284958F2-137C-EA41-9A55-85B7A995F043}" destId="{D7263B5F-CC86-DE46-8DF4-6D792D7CA4CB}" srcOrd="0" destOrd="0" presId="urn:microsoft.com/office/officeart/2005/8/layout/orgChart1"/>
    <dgm:cxn modelId="{823089A9-5C44-FB4B-B003-6309F5B7D700}" type="presParOf" srcId="{D7263B5F-CC86-DE46-8DF4-6D792D7CA4CB}" destId="{4E638CC7-F602-064D-A223-E32AA93A9D79}" srcOrd="0" destOrd="0" presId="urn:microsoft.com/office/officeart/2005/8/layout/orgChart1"/>
    <dgm:cxn modelId="{A47623F8-383A-2341-AA70-985D15878DCD}" type="presParOf" srcId="{D7263B5F-CC86-DE46-8DF4-6D792D7CA4CB}" destId="{74BB08DE-50A5-F548-930A-2ADA5FB2EC3B}" srcOrd="1" destOrd="0" presId="urn:microsoft.com/office/officeart/2005/8/layout/orgChart1"/>
    <dgm:cxn modelId="{4941C5E9-4C98-A74B-BADB-C27B375529A5}" type="presParOf" srcId="{284958F2-137C-EA41-9A55-85B7A995F043}" destId="{EDCA1BEB-B542-094F-AD01-1AD249F0935A}" srcOrd="1" destOrd="0" presId="urn:microsoft.com/office/officeart/2005/8/layout/orgChart1"/>
    <dgm:cxn modelId="{FA51FFEC-4B87-BF44-AE52-CF64B8D0815C}" type="presParOf" srcId="{EDCA1BEB-B542-094F-AD01-1AD249F0935A}" destId="{B610E3BD-D260-F54F-B651-EA6DDF6F3F1A}" srcOrd="0" destOrd="0" presId="urn:microsoft.com/office/officeart/2005/8/layout/orgChart1"/>
    <dgm:cxn modelId="{89199FA8-3701-5D43-B56D-BEFE2AED2F4D}" type="presParOf" srcId="{EDCA1BEB-B542-094F-AD01-1AD249F0935A}" destId="{51240A2F-D17C-8949-B946-C76E92E9D74C}" srcOrd="1" destOrd="0" presId="urn:microsoft.com/office/officeart/2005/8/layout/orgChart1"/>
    <dgm:cxn modelId="{B052B7AD-195C-1E4F-8536-810F9F20D146}" type="presParOf" srcId="{51240A2F-D17C-8949-B946-C76E92E9D74C}" destId="{90917067-2D3A-3340-80A1-B2B661EBD83F}" srcOrd="0" destOrd="0" presId="urn:microsoft.com/office/officeart/2005/8/layout/orgChart1"/>
    <dgm:cxn modelId="{EA7A8AE4-21D0-B44C-8428-05D7E1980230}" type="presParOf" srcId="{90917067-2D3A-3340-80A1-B2B661EBD83F}" destId="{49C0AD53-AE21-2A41-BF73-B70884723049}" srcOrd="0" destOrd="0" presId="urn:microsoft.com/office/officeart/2005/8/layout/orgChart1"/>
    <dgm:cxn modelId="{4C87EBB0-C97C-3A49-85D7-15D14B719A27}" type="presParOf" srcId="{90917067-2D3A-3340-80A1-B2B661EBD83F}" destId="{6FB188AB-40D6-3C4C-970A-E2ADC0D40E6C}" srcOrd="1" destOrd="0" presId="urn:microsoft.com/office/officeart/2005/8/layout/orgChart1"/>
    <dgm:cxn modelId="{1F73A434-991E-024A-9ED7-9029F2F5D07C}" type="presParOf" srcId="{51240A2F-D17C-8949-B946-C76E92E9D74C}" destId="{460419D6-94ED-9B42-852B-F0A4E40E04BB}" srcOrd="1" destOrd="0" presId="urn:microsoft.com/office/officeart/2005/8/layout/orgChart1"/>
    <dgm:cxn modelId="{A5EE9801-9510-9D40-AFEB-166B7CD04451}" type="presParOf" srcId="{460419D6-94ED-9B42-852B-F0A4E40E04BB}" destId="{FFBA070D-EFD8-1043-A1F9-B6055B7C86F1}" srcOrd="0" destOrd="0" presId="urn:microsoft.com/office/officeart/2005/8/layout/orgChart1"/>
    <dgm:cxn modelId="{B2B8E1B0-0264-8843-B994-FC4E66901F08}" type="presParOf" srcId="{460419D6-94ED-9B42-852B-F0A4E40E04BB}" destId="{3CD92879-9217-0C40-B8DF-A5D03F380DBF}" srcOrd="1" destOrd="0" presId="urn:microsoft.com/office/officeart/2005/8/layout/orgChart1"/>
    <dgm:cxn modelId="{DCE0D40E-E83E-C244-B53E-564B0DB11408}" type="presParOf" srcId="{3CD92879-9217-0C40-B8DF-A5D03F380DBF}" destId="{4B042A02-53C8-284D-9FAE-08EA9E60A599}" srcOrd="0" destOrd="0" presId="urn:microsoft.com/office/officeart/2005/8/layout/orgChart1"/>
    <dgm:cxn modelId="{49D6E1C3-B162-024D-8A32-A203423823E8}" type="presParOf" srcId="{4B042A02-53C8-284D-9FAE-08EA9E60A599}" destId="{24E0E54D-AEAC-CB40-9570-4027705265E0}" srcOrd="0" destOrd="0" presId="urn:microsoft.com/office/officeart/2005/8/layout/orgChart1"/>
    <dgm:cxn modelId="{4048A7AE-FF5E-DE40-BE71-CE9429168AE4}" type="presParOf" srcId="{4B042A02-53C8-284D-9FAE-08EA9E60A599}" destId="{C1D66555-65FF-BC48-B78F-3B64B4B86209}" srcOrd="1" destOrd="0" presId="urn:microsoft.com/office/officeart/2005/8/layout/orgChart1"/>
    <dgm:cxn modelId="{1218236F-BDB7-0640-884F-45607A7B067D}" type="presParOf" srcId="{3CD92879-9217-0C40-B8DF-A5D03F380DBF}" destId="{386AB4C5-1ACF-7246-B1F3-B293D0274E20}" srcOrd="1" destOrd="0" presId="urn:microsoft.com/office/officeart/2005/8/layout/orgChart1"/>
    <dgm:cxn modelId="{364D7B5F-8E2D-F248-98BE-9BD75C13B73E}" type="presParOf" srcId="{386AB4C5-1ACF-7246-B1F3-B293D0274E20}" destId="{941674DD-2C6E-9F41-8B58-EB0BFCDDD75E}" srcOrd="0" destOrd="0" presId="urn:microsoft.com/office/officeart/2005/8/layout/orgChart1"/>
    <dgm:cxn modelId="{A9B4D838-E092-7E4A-96ED-EC51DD719085}" type="presParOf" srcId="{386AB4C5-1ACF-7246-B1F3-B293D0274E20}" destId="{D78DBA2A-517B-3C40-946F-82B7207FE3D9}" srcOrd="1" destOrd="0" presId="urn:microsoft.com/office/officeart/2005/8/layout/orgChart1"/>
    <dgm:cxn modelId="{1F1F7169-787C-5541-955B-F3BC72A8DDBD}" type="presParOf" srcId="{D78DBA2A-517B-3C40-946F-82B7207FE3D9}" destId="{1F50C8EE-1FEE-3F4E-BB43-00A87216BA14}" srcOrd="0" destOrd="0" presId="urn:microsoft.com/office/officeart/2005/8/layout/orgChart1"/>
    <dgm:cxn modelId="{FFB0941E-C98D-794E-ACC8-C418EB2CD49B}" type="presParOf" srcId="{1F50C8EE-1FEE-3F4E-BB43-00A87216BA14}" destId="{5277C0E0-12BE-AF43-B337-1783AAAFE9AD}" srcOrd="0" destOrd="0" presId="urn:microsoft.com/office/officeart/2005/8/layout/orgChart1"/>
    <dgm:cxn modelId="{F8058817-398D-8D48-8578-2096F68811BF}" type="presParOf" srcId="{1F50C8EE-1FEE-3F4E-BB43-00A87216BA14}" destId="{42A71E1F-BB96-3C4D-B59C-66F4DFC9E9C5}" srcOrd="1" destOrd="0" presId="urn:microsoft.com/office/officeart/2005/8/layout/orgChart1"/>
    <dgm:cxn modelId="{650F6018-7E1A-B047-8DD9-BFC408A26337}" type="presParOf" srcId="{D78DBA2A-517B-3C40-946F-82B7207FE3D9}" destId="{3800C2C8-7E8E-154D-B2CA-3C2A2F4D1957}" srcOrd="1" destOrd="0" presId="urn:microsoft.com/office/officeart/2005/8/layout/orgChart1"/>
    <dgm:cxn modelId="{CBA10C7B-F14A-E142-ADF1-4D2AC90B3D81}" type="presParOf" srcId="{D78DBA2A-517B-3C40-946F-82B7207FE3D9}" destId="{10D894A0-58D7-3F4F-A315-CDF20F3984C4}" srcOrd="2" destOrd="0" presId="urn:microsoft.com/office/officeart/2005/8/layout/orgChart1"/>
    <dgm:cxn modelId="{137D8906-5D69-B242-92E8-4F0C33E75614}" type="presParOf" srcId="{386AB4C5-1ACF-7246-B1F3-B293D0274E20}" destId="{BAA87075-66C5-B44F-B7F2-72C0230B32F1}" srcOrd="2" destOrd="0" presId="urn:microsoft.com/office/officeart/2005/8/layout/orgChart1"/>
    <dgm:cxn modelId="{AD2B1286-51D7-CC4E-8B51-E9552CFB56DB}" type="presParOf" srcId="{386AB4C5-1ACF-7246-B1F3-B293D0274E20}" destId="{45CD6A50-F156-E143-998F-D7F9EFEA9160}" srcOrd="3" destOrd="0" presId="urn:microsoft.com/office/officeart/2005/8/layout/orgChart1"/>
    <dgm:cxn modelId="{BAB55523-CA77-364C-81C3-F5C3021A065E}" type="presParOf" srcId="{45CD6A50-F156-E143-998F-D7F9EFEA9160}" destId="{A555DC8B-4633-1C4C-9990-2B2628704EB9}" srcOrd="0" destOrd="0" presId="urn:microsoft.com/office/officeart/2005/8/layout/orgChart1"/>
    <dgm:cxn modelId="{F7E1CC4F-37D4-FB41-B610-8A8163490D21}" type="presParOf" srcId="{A555DC8B-4633-1C4C-9990-2B2628704EB9}" destId="{23C782C5-084F-0A4F-8B0C-EB5604185E67}" srcOrd="0" destOrd="0" presId="urn:microsoft.com/office/officeart/2005/8/layout/orgChart1"/>
    <dgm:cxn modelId="{9A1708F6-F20D-6146-AC84-9A4058CC75E4}" type="presParOf" srcId="{A555DC8B-4633-1C4C-9990-2B2628704EB9}" destId="{E962BEB2-43FC-904F-ABCD-93DC497C89B9}" srcOrd="1" destOrd="0" presId="urn:microsoft.com/office/officeart/2005/8/layout/orgChart1"/>
    <dgm:cxn modelId="{B6E54304-0D79-5A4C-AF53-75F3A2067008}" type="presParOf" srcId="{45CD6A50-F156-E143-998F-D7F9EFEA9160}" destId="{5DF11215-5536-0F43-9721-59E0C2A0C435}" srcOrd="1" destOrd="0" presId="urn:microsoft.com/office/officeart/2005/8/layout/orgChart1"/>
    <dgm:cxn modelId="{77037AA6-D227-4D49-B24C-1D16F511857F}" type="presParOf" srcId="{45CD6A50-F156-E143-998F-D7F9EFEA9160}" destId="{FB6130C5-EB17-2C4F-9F1E-1EE773CD2787}" srcOrd="2" destOrd="0" presId="urn:microsoft.com/office/officeart/2005/8/layout/orgChart1"/>
    <dgm:cxn modelId="{1DBD8F1F-13FF-B54C-82E3-A037B9033A6F}" type="presParOf" srcId="{3CD92879-9217-0C40-B8DF-A5D03F380DBF}" destId="{897DE3D2-84BE-C04F-B8A3-AAEB3D0BC413}" srcOrd="2" destOrd="0" presId="urn:microsoft.com/office/officeart/2005/8/layout/orgChart1"/>
    <dgm:cxn modelId="{CC462A7E-42D6-AA41-A556-285497449353}" type="presParOf" srcId="{51240A2F-D17C-8949-B946-C76E92E9D74C}" destId="{4037F8D3-C953-1346-BBE8-1FC20097886D}" srcOrd="2" destOrd="0" presId="urn:microsoft.com/office/officeart/2005/8/layout/orgChart1"/>
    <dgm:cxn modelId="{36B18D80-346E-384E-9411-0CD33FA15062}" type="presParOf" srcId="{EDCA1BEB-B542-094F-AD01-1AD249F0935A}" destId="{EB667D8D-3D4D-B24B-B9A1-0021DA9FE7E8}" srcOrd="2" destOrd="0" presId="urn:microsoft.com/office/officeart/2005/8/layout/orgChart1"/>
    <dgm:cxn modelId="{64934CF6-5052-B84E-B4BB-8934FA75C522}" type="presParOf" srcId="{EDCA1BEB-B542-094F-AD01-1AD249F0935A}" destId="{5C070B27-87C9-2E42-8A41-4453FC1136D6}" srcOrd="3" destOrd="0" presId="urn:microsoft.com/office/officeart/2005/8/layout/orgChart1"/>
    <dgm:cxn modelId="{AF6BD143-3BB5-3949-BD3A-BE49914BD034}" type="presParOf" srcId="{5C070B27-87C9-2E42-8A41-4453FC1136D6}" destId="{FC9B0529-54A1-D543-B750-0D0EA1B66149}" srcOrd="0" destOrd="0" presId="urn:microsoft.com/office/officeart/2005/8/layout/orgChart1"/>
    <dgm:cxn modelId="{4CA36FD8-A2F7-0140-B7B2-58BD9077D6D2}" type="presParOf" srcId="{FC9B0529-54A1-D543-B750-0D0EA1B66149}" destId="{0DFCF185-1534-7D43-AFD1-E1325C3B6C90}" srcOrd="0" destOrd="0" presId="urn:microsoft.com/office/officeart/2005/8/layout/orgChart1"/>
    <dgm:cxn modelId="{210CD191-028E-7042-B9E4-E4E7DE11B43B}" type="presParOf" srcId="{FC9B0529-54A1-D543-B750-0D0EA1B66149}" destId="{A4BDF374-CAC2-6547-9B38-8691DFBAA384}" srcOrd="1" destOrd="0" presId="urn:microsoft.com/office/officeart/2005/8/layout/orgChart1"/>
    <dgm:cxn modelId="{800BEE39-DA9B-4045-B911-712D4CD643CF}" type="presParOf" srcId="{5C070B27-87C9-2E42-8A41-4453FC1136D6}" destId="{095E6CAE-9794-AE4B-B0A0-EE39F1312F66}" srcOrd="1" destOrd="0" presId="urn:microsoft.com/office/officeart/2005/8/layout/orgChart1"/>
    <dgm:cxn modelId="{AF990C2E-D830-694D-803B-E49B4711C27D}" type="presParOf" srcId="{095E6CAE-9794-AE4B-B0A0-EE39F1312F66}" destId="{C2EB2229-8403-8D4B-8FB5-E5904A1732E8}" srcOrd="0" destOrd="0" presId="urn:microsoft.com/office/officeart/2005/8/layout/orgChart1"/>
    <dgm:cxn modelId="{D5D9C231-3EB1-6948-AC18-CC5F3AB5D4E8}" type="presParOf" srcId="{095E6CAE-9794-AE4B-B0A0-EE39F1312F66}" destId="{D56321FA-29D9-D446-972F-036B54B610EC}" srcOrd="1" destOrd="0" presId="urn:microsoft.com/office/officeart/2005/8/layout/orgChart1"/>
    <dgm:cxn modelId="{EDA82655-5BAE-A646-BB8E-AFD03D665708}" type="presParOf" srcId="{D56321FA-29D9-D446-972F-036B54B610EC}" destId="{4B425896-5194-0243-8935-3D55A425AEC9}" srcOrd="0" destOrd="0" presId="urn:microsoft.com/office/officeart/2005/8/layout/orgChart1"/>
    <dgm:cxn modelId="{196B93A4-1496-2C4E-8771-9B8E052F849A}" type="presParOf" srcId="{4B425896-5194-0243-8935-3D55A425AEC9}" destId="{8983ABC3-5803-294D-9AD2-76264CEEF93F}" srcOrd="0" destOrd="0" presId="urn:microsoft.com/office/officeart/2005/8/layout/orgChart1"/>
    <dgm:cxn modelId="{AAB76E6A-B6D2-1B43-A799-A4B627B534A5}" type="presParOf" srcId="{4B425896-5194-0243-8935-3D55A425AEC9}" destId="{715BD590-F9B2-E34C-BABD-14726760D552}" srcOrd="1" destOrd="0" presId="urn:microsoft.com/office/officeart/2005/8/layout/orgChart1"/>
    <dgm:cxn modelId="{71CEE60F-11C2-044A-B765-6F46BA6BCBF5}" type="presParOf" srcId="{D56321FA-29D9-D446-972F-036B54B610EC}" destId="{168043D9-99BD-5E41-8889-7B8F30AF78EB}" srcOrd="1" destOrd="0" presId="urn:microsoft.com/office/officeart/2005/8/layout/orgChart1"/>
    <dgm:cxn modelId="{5F1FE63B-1E87-4345-A912-9B11B042900A}" type="presParOf" srcId="{168043D9-99BD-5E41-8889-7B8F30AF78EB}" destId="{C3998FCB-FEAB-1440-9ECD-420355EA84BF}" srcOrd="0" destOrd="0" presId="urn:microsoft.com/office/officeart/2005/8/layout/orgChart1"/>
    <dgm:cxn modelId="{0CDB3403-F84F-3944-BE9E-29BF5F93D38C}" type="presParOf" srcId="{168043D9-99BD-5E41-8889-7B8F30AF78EB}" destId="{6FECFAF9-A768-1C46-9D82-EBB5EA1D4EA6}" srcOrd="1" destOrd="0" presId="urn:microsoft.com/office/officeart/2005/8/layout/orgChart1"/>
    <dgm:cxn modelId="{A3435270-2C14-2740-822D-05363CF279F8}" type="presParOf" srcId="{6FECFAF9-A768-1C46-9D82-EBB5EA1D4EA6}" destId="{B3A03010-6F67-AF4D-A14A-0F50E5FC0B3A}" srcOrd="0" destOrd="0" presId="urn:microsoft.com/office/officeart/2005/8/layout/orgChart1"/>
    <dgm:cxn modelId="{D7A27826-9A39-BC49-B903-A1C6FA0738A3}" type="presParOf" srcId="{B3A03010-6F67-AF4D-A14A-0F50E5FC0B3A}" destId="{B6D3BA25-628F-9641-B522-AC383260662F}" srcOrd="0" destOrd="0" presId="urn:microsoft.com/office/officeart/2005/8/layout/orgChart1"/>
    <dgm:cxn modelId="{81E2E2A7-829F-1A4A-94E2-74F538C4F36F}" type="presParOf" srcId="{B3A03010-6F67-AF4D-A14A-0F50E5FC0B3A}" destId="{F9F14B0C-EFB3-CF43-ACCD-FD5FB5107AFB}" srcOrd="1" destOrd="0" presId="urn:microsoft.com/office/officeart/2005/8/layout/orgChart1"/>
    <dgm:cxn modelId="{45126E1F-50C6-2048-942C-4F267B98E563}" type="presParOf" srcId="{6FECFAF9-A768-1C46-9D82-EBB5EA1D4EA6}" destId="{0587A021-F919-C243-B79F-70FA2280F8C8}" srcOrd="1" destOrd="0" presId="urn:microsoft.com/office/officeart/2005/8/layout/orgChart1"/>
    <dgm:cxn modelId="{AB85FDA4-0B2B-0642-9FD1-D8BD78329EA1}" type="presParOf" srcId="{6FECFAF9-A768-1C46-9D82-EBB5EA1D4EA6}" destId="{91B1A0B6-6F16-0E40-86A8-20C5AF0F2C19}" srcOrd="2" destOrd="0" presId="urn:microsoft.com/office/officeart/2005/8/layout/orgChart1"/>
    <dgm:cxn modelId="{4E81DE0E-60DB-3B47-994F-E18A1C4D04CB}" type="presParOf" srcId="{D56321FA-29D9-D446-972F-036B54B610EC}" destId="{DCEDD0C5-162E-9B4F-BC02-7AA6632F30CB}" srcOrd="2" destOrd="0" presId="urn:microsoft.com/office/officeart/2005/8/layout/orgChart1"/>
    <dgm:cxn modelId="{1005BEEB-15AB-084C-AC46-3E57165C282D}" type="presParOf" srcId="{5C070B27-87C9-2E42-8A41-4453FC1136D6}" destId="{EB5BBD6B-B76C-4740-8BBD-ED417E6EEEEB}" srcOrd="2" destOrd="0" presId="urn:microsoft.com/office/officeart/2005/8/layout/orgChart1"/>
    <dgm:cxn modelId="{C4718B69-EBD6-B943-A1DB-B470CBBFC808}" type="presParOf" srcId="{284958F2-137C-EA41-9A55-85B7A995F043}" destId="{C20C2DFA-DADA-CC4A-BC6F-5FC5F3DB83DE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998FCB-FEAB-1440-9ECD-420355EA84BF}">
      <dsp:nvSpPr>
        <dsp:cNvPr id="0" name=""/>
        <dsp:cNvSpPr/>
      </dsp:nvSpPr>
      <dsp:spPr>
        <a:xfrm>
          <a:off x="4018871" y="2514457"/>
          <a:ext cx="196375" cy="60221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02219"/>
              </a:lnTo>
              <a:lnTo>
                <a:pt x="196375" y="602219"/>
              </a:lnTo>
            </a:path>
          </a:pathLst>
        </a:custGeom>
        <a:noFill/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2EB2229-8403-8D4B-8FB5-E5904A1732E8}">
      <dsp:nvSpPr>
        <dsp:cNvPr id="0" name=""/>
        <dsp:cNvSpPr/>
      </dsp:nvSpPr>
      <dsp:spPr>
        <a:xfrm>
          <a:off x="4496820" y="1584945"/>
          <a:ext cx="91440" cy="27492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74926"/>
              </a:lnTo>
            </a:path>
          </a:pathLst>
        </a:custGeom>
        <a:noFill/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B667D8D-3D4D-B24B-B9A1-0021DA9FE7E8}">
      <dsp:nvSpPr>
        <dsp:cNvPr id="0" name=""/>
        <dsp:cNvSpPr/>
      </dsp:nvSpPr>
      <dsp:spPr>
        <a:xfrm>
          <a:off x="3750491" y="655433"/>
          <a:ext cx="792049" cy="27492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7463"/>
              </a:lnTo>
              <a:lnTo>
                <a:pt x="792049" y="137463"/>
              </a:lnTo>
              <a:lnTo>
                <a:pt x="792049" y="274926"/>
              </a:lnTo>
            </a:path>
          </a:pathLst>
        </a:custGeom>
        <a:noFill/>
        <a:ln w="254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AA87075-66C5-B44F-B7F2-72C0230B32F1}">
      <dsp:nvSpPr>
        <dsp:cNvPr id="0" name=""/>
        <dsp:cNvSpPr/>
      </dsp:nvSpPr>
      <dsp:spPr>
        <a:xfrm>
          <a:off x="2434773" y="2514457"/>
          <a:ext cx="196375" cy="153173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31731"/>
              </a:lnTo>
              <a:lnTo>
                <a:pt x="196375" y="1531731"/>
              </a:lnTo>
            </a:path>
          </a:pathLst>
        </a:custGeom>
        <a:noFill/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41674DD-2C6E-9F41-8B58-EB0BFCDDD75E}">
      <dsp:nvSpPr>
        <dsp:cNvPr id="0" name=""/>
        <dsp:cNvSpPr/>
      </dsp:nvSpPr>
      <dsp:spPr>
        <a:xfrm>
          <a:off x="2434773" y="2514457"/>
          <a:ext cx="196375" cy="60221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02219"/>
              </a:lnTo>
              <a:lnTo>
                <a:pt x="196375" y="602219"/>
              </a:lnTo>
            </a:path>
          </a:pathLst>
        </a:custGeom>
        <a:noFill/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FBA070D-EFD8-1043-A1F9-B6055B7C86F1}">
      <dsp:nvSpPr>
        <dsp:cNvPr id="0" name=""/>
        <dsp:cNvSpPr/>
      </dsp:nvSpPr>
      <dsp:spPr>
        <a:xfrm>
          <a:off x="2912722" y="1584945"/>
          <a:ext cx="91440" cy="27492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74926"/>
              </a:lnTo>
            </a:path>
          </a:pathLst>
        </a:custGeom>
        <a:noFill/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610E3BD-D260-F54F-B651-EA6DDF6F3F1A}">
      <dsp:nvSpPr>
        <dsp:cNvPr id="0" name=""/>
        <dsp:cNvSpPr/>
      </dsp:nvSpPr>
      <dsp:spPr>
        <a:xfrm>
          <a:off x="2958442" y="655433"/>
          <a:ext cx="792049" cy="274926"/>
        </a:xfrm>
        <a:custGeom>
          <a:avLst/>
          <a:gdLst/>
          <a:ahLst/>
          <a:cxnLst/>
          <a:rect l="0" t="0" r="0" b="0"/>
          <a:pathLst>
            <a:path>
              <a:moveTo>
                <a:pt x="792049" y="0"/>
              </a:moveTo>
              <a:lnTo>
                <a:pt x="792049" y="137463"/>
              </a:lnTo>
              <a:lnTo>
                <a:pt x="0" y="137463"/>
              </a:lnTo>
              <a:lnTo>
                <a:pt x="0" y="274926"/>
              </a:lnTo>
            </a:path>
          </a:pathLst>
        </a:custGeom>
        <a:noFill/>
        <a:ln w="254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E638CC7-F602-064D-A223-E32AA93A9D79}">
      <dsp:nvSpPr>
        <dsp:cNvPr id="0" name=""/>
        <dsp:cNvSpPr/>
      </dsp:nvSpPr>
      <dsp:spPr>
        <a:xfrm>
          <a:off x="3095905" y="847"/>
          <a:ext cx="1309172" cy="65458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/>
            <a:t>NLP Classification</a:t>
          </a:r>
        </a:p>
      </dsp:txBody>
      <dsp:txXfrm>
        <a:off x="3095905" y="847"/>
        <a:ext cx="1309172" cy="654586"/>
      </dsp:txXfrm>
    </dsp:sp>
    <dsp:sp modelId="{49C0AD53-AE21-2A41-BF73-B70884723049}">
      <dsp:nvSpPr>
        <dsp:cNvPr id="0" name=""/>
        <dsp:cNvSpPr/>
      </dsp:nvSpPr>
      <dsp:spPr>
        <a:xfrm>
          <a:off x="2303856" y="930359"/>
          <a:ext cx="1309172" cy="65458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 err="1"/>
            <a:t>Develop</a:t>
          </a:r>
          <a:r>
            <a:rPr lang="de-DE" sz="1200" kern="1200" dirty="0"/>
            <a:t> </a:t>
          </a:r>
          <a:r>
            <a:rPr lang="de-DE" sz="1200" kern="1200" dirty="0" err="1"/>
            <a:t>the</a:t>
          </a:r>
          <a:r>
            <a:rPr lang="de-DE" sz="1200" kern="1200" dirty="0"/>
            <a:t> </a:t>
          </a:r>
          <a:r>
            <a:rPr lang="de-DE" sz="1200" kern="1200" dirty="0" err="1"/>
            <a:t>whole</a:t>
          </a:r>
          <a:r>
            <a:rPr lang="de-DE" sz="1200" kern="1200" dirty="0"/>
            <a:t> </a:t>
          </a:r>
          <a:r>
            <a:rPr lang="de-DE" sz="1200" kern="1200" dirty="0" err="1"/>
            <a:t>model</a:t>
          </a:r>
          <a:r>
            <a:rPr lang="de-DE" sz="1200" kern="1200" dirty="0"/>
            <a:t> on </a:t>
          </a:r>
          <a:r>
            <a:rPr lang="de-DE" sz="1200" kern="1200" dirty="0" err="1"/>
            <a:t>our</a:t>
          </a:r>
          <a:r>
            <a:rPr lang="de-DE" sz="1200" kern="1200" dirty="0"/>
            <a:t> own</a:t>
          </a:r>
        </a:p>
      </dsp:txBody>
      <dsp:txXfrm>
        <a:off x="2303856" y="930359"/>
        <a:ext cx="1309172" cy="654586"/>
      </dsp:txXfrm>
    </dsp:sp>
    <dsp:sp modelId="{24E0E54D-AEAC-CB40-9570-4027705265E0}">
      <dsp:nvSpPr>
        <dsp:cNvPr id="0" name=""/>
        <dsp:cNvSpPr/>
      </dsp:nvSpPr>
      <dsp:spPr>
        <a:xfrm>
          <a:off x="2303856" y="1859871"/>
          <a:ext cx="1309172" cy="65458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/>
            <a:t>Need </a:t>
          </a:r>
          <a:r>
            <a:rPr lang="de-DE" sz="1200" kern="1200" dirty="0" err="1"/>
            <a:t>of</a:t>
          </a:r>
          <a:r>
            <a:rPr lang="de-DE" sz="1200" kern="1200" dirty="0"/>
            <a:t> </a:t>
          </a:r>
          <a:r>
            <a:rPr lang="de-DE" sz="1200" kern="1200" dirty="0" err="1"/>
            <a:t>labeled</a:t>
          </a:r>
          <a:r>
            <a:rPr lang="de-DE" sz="1200" kern="1200" dirty="0"/>
            <a:t> </a:t>
          </a:r>
          <a:r>
            <a:rPr lang="de-DE" sz="1200" kern="1200" dirty="0" err="1"/>
            <a:t>dataset</a:t>
          </a:r>
          <a:endParaRPr lang="de-DE" sz="1200" kern="1200" dirty="0"/>
        </a:p>
      </dsp:txBody>
      <dsp:txXfrm>
        <a:off x="2303856" y="1859871"/>
        <a:ext cx="1309172" cy="654586"/>
      </dsp:txXfrm>
    </dsp:sp>
    <dsp:sp modelId="{5277C0E0-12BE-AF43-B337-1783AAAFE9AD}">
      <dsp:nvSpPr>
        <dsp:cNvPr id="0" name=""/>
        <dsp:cNvSpPr/>
      </dsp:nvSpPr>
      <dsp:spPr>
        <a:xfrm>
          <a:off x="2631149" y="2789383"/>
          <a:ext cx="1309172" cy="65458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 err="1"/>
            <a:t>Categorical</a:t>
          </a:r>
          <a:r>
            <a:rPr lang="de-DE" sz="1200" kern="1200" dirty="0"/>
            <a:t> </a:t>
          </a:r>
          <a:r>
            <a:rPr lang="de-DE" sz="1200" kern="1200" dirty="0" err="1"/>
            <a:t>labels</a:t>
          </a:r>
          <a:r>
            <a:rPr lang="de-DE" sz="1200" kern="1200" dirty="0"/>
            <a:t> (</a:t>
          </a:r>
          <a:r>
            <a:rPr lang="de-DE" sz="1200" kern="1200" dirty="0" err="1"/>
            <a:t>good</a:t>
          </a:r>
          <a:r>
            <a:rPr lang="de-DE" sz="1200" kern="1200" dirty="0"/>
            <a:t>, neutral, </a:t>
          </a:r>
          <a:r>
            <a:rPr lang="de-DE" sz="1200" kern="1200" dirty="0" err="1"/>
            <a:t>bad</a:t>
          </a:r>
          <a:r>
            <a:rPr lang="de-DE" sz="1200" kern="1200" dirty="0"/>
            <a:t>)</a:t>
          </a:r>
        </a:p>
      </dsp:txBody>
      <dsp:txXfrm>
        <a:off x="2631149" y="2789383"/>
        <a:ext cx="1309172" cy="654586"/>
      </dsp:txXfrm>
    </dsp:sp>
    <dsp:sp modelId="{23C782C5-084F-0A4F-8B0C-EB5604185E67}">
      <dsp:nvSpPr>
        <dsp:cNvPr id="0" name=""/>
        <dsp:cNvSpPr/>
      </dsp:nvSpPr>
      <dsp:spPr>
        <a:xfrm>
          <a:off x="2631149" y="3718895"/>
          <a:ext cx="1309172" cy="65458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 err="1"/>
            <a:t>Numerical</a:t>
          </a:r>
          <a:r>
            <a:rPr lang="de-DE" sz="1200" kern="1200" dirty="0"/>
            <a:t> </a:t>
          </a:r>
          <a:r>
            <a:rPr lang="de-DE" sz="1200" kern="1200" dirty="0" err="1"/>
            <a:t>labels</a:t>
          </a:r>
          <a:r>
            <a:rPr lang="de-DE" sz="1200" kern="1200" dirty="0"/>
            <a:t> (</a:t>
          </a:r>
          <a:r>
            <a:rPr lang="de-DE" sz="1200" kern="1200" dirty="0" err="1"/>
            <a:t>good</a:t>
          </a:r>
          <a:r>
            <a:rPr lang="de-DE" sz="1200" kern="1200" dirty="0"/>
            <a:t>: 70-100, neutral: 40-60, </a:t>
          </a:r>
          <a:r>
            <a:rPr lang="de-DE" sz="1200" kern="1200" dirty="0" err="1"/>
            <a:t>bad</a:t>
          </a:r>
          <a:r>
            <a:rPr lang="de-DE" sz="1200" kern="1200" dirty="0"/>
            <a:t>: 0-40)</a:t>
          </a:r>
        </a:p>
      </dsp:txBody>
      <dsp:txXfrm>
        <a:off x="2631149" y="3718895"/>
        <a:ext cx="1309172" cy="654586"/>
      </dsp:txXfrm>
    </dsp:sp>
    <dsp:sp modelId="{0DFCF185-1534-7D43-AFD1-E1325C3B6C90}">
      <dsp:nvSpPr>
        <dsp:cNvPr id="0" name=""/>
        <dsp:cNvSpPr/>
      </dsp:nvSpPr>
      <dsp:spPr>
        <a:xfrm>
          <a:off x="3887954" y="930359"/>
          <a:ext cx="1309172" cy="65458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/>
            <a:t>Use a </a:t>
          </a:r>
          <a:r>
            <a:rPr lang="de-DE" sz="1200" kern="1200" dirty="0" err="1"/>
            <a:t>pretrained</a:t>
          </a:r>
          <a:r>
            <a:rPr lang="de-DE" sz="1200" kern="1200" dirty="0"/>
            <a:t> </a:t>
          </a:r>
          <a:r>
            <a:rPr lang="de-DE" sz="1200" kern="1200" dirty="0" err="1"/>
            <a:t>model</a:t>
          </a:r>
          <a:r>
            <a:rPr lang="de-DE" sz="1200" kern="1200" dirty="0"/>
            <a:t> and </a:t>
          </a:r>
          <a:r>
            <a:rPr lang="de-DE" sz="1200" kern="1200" dirty="0" err="1"/>
            <a:t>optimize</a:t>
          </a:r>
          <a:r>
            <a:rPr lang="de-DE" sz="1200" kern="1200" dirty="0"/>
            <a:t> </a:t>
          </a:r>
          <a:r>
            <a:rPr lang="de-DE" sz="1200" kern="1200" dirty="0" err="1"/>
            <a:t>it</a:t>
          </a:r>
          <a:endParaRPr lang="de-DE" sz="1200" kern="1200" dirty="0"/>
        </a:p>
      </dsp:txBody>
      <dsp:txXfrm>
        <a:off x="3887954" y="930359"/>
        <a:ext cx="1309172" cy="654586"/>
      </dsp:txXfrm>
    </dsp:sp>
    <dsp:sp modelId="{8983ABC3-5803-294D-9AD2-76264CEEF93F}">
      <dsp:nvSpPr>
        <dsp:cNvPr id="0" name=""/>
        <dsp:cNvSpPr/>
      </dsp:nvSpPr>
      <dsp:spPr>
        <a:xfrm>
          <a:off x="3887954" y="1859871"/>
          <a:ext cx="1309172" cy="65458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 err="1"/>
            <a:t>No</a:t>
          </a:r>
          <a:r>
            <a:rPr lang="de-DE" sz="1200" kern="1200" dirty="0"/>
            <a:t> </a:t>
          </a:r>
          <a:r>
            <a:rPr lang="de-DE" sz="1200" kern="1200" dirty="0" err="1"/>
            <a:t>need</a:t>
          </a:r>
          <a:r>
            <a:rPr lang="de-DE" sz="1200" kern="1200" dirty="0"/>
            <a:t> </a:t>
          </a:r>
          <a:r>
            <a:rPr lang="de-DE" sz="1200" kern="1200" dirty="0" err="1"/>
            <a:t>of</a:t>
          </a:r>
          <a:r>
            <a:rPr lang="de-DE" sz="1200" kern="1200" dirty="0"/>
            <a:t> </a:t>
          </a:r>
          <a:r>
            <a:rPr lang="de-DE" sz="1200" kern="1200" dirty="0" err="1"/>
            <a:t>labeled</a:t>
          </a:r>
          <a:r>
            <a:rPr lang="de-DE" sz="1200" kern="1200" dirty="0"/>
            <a:t> </a:t>
          </a:r>
          <a:r>
            <a:rPr lang="de-DE" sz="1200" kern="1200" dirty="0" err="1"/>
            <a:t>dataset</a:t>
          </a:r>
          <a:endParaRPr lang="de-DE" sz="1200" kern="1200" dirty="0"/>
        </a:p>
      </dsp:txBody>
      <dsp:txXfrm>
        <a:off x="3887954" y="1859871"/>
        <a:ext cx="1309172" cy="654586"/>
      </dsp:txXfrm>
    </dsp:sp>
    <dsp:sp modelId="{B6D3BA25-628F-9641-B522-AC383260662F}">
      <dsp:nvSpPr>
        <dsp:cNvPr id="0" name=""/>
        <dsp:cNvSpPr/>
      </dsp:nvSpPr>
      <dsp:spPr>
        <a:xfrm>
          <a:off x="4215247" y="2789383"/>
          <a:ext cx="1309172" cy="65458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 err="1"/>
            <a:t>Tweak</a:t>
          </a:r>
          <a:r>
            <a:rPr lang="de-DE" sz="1200" kern="1200" dirty="0"/>
            <a:t> Model </a:t>
          </a:r>
          <a:r>
            <a:rPr lang="de-DE" sz="1200" kern="1200" dirty="0" err="1"/>
            <a:t>output</a:t>
          </a:r>
          <a:r>
            <a:rPr lang="de-DE" sz="1200" kern="1200" dirty="0"/>
            <a:t> </a:t>
          </a:r>
          <a:r>
            <a:rPr lang="de-DE" sz="1200" kern="1200" dirty="0" err="1"/>
            <a:t>to</a:t>
          </a:r>
          <a:r>
            <a:rPr lang="de-DE" sz="1200" kern="1200" dirty="0"/>
            <a:t> </a:t>
          </a:r>
          <a:r>
            <a:rPr lang="de-DE" sz="1200" kern="1200" dirty="0" err="1"/>
            <a:t>satisfy</a:t>
          </a:r>
          <a:r>
            <a:rPr lang="de-DE" sz="1200" kern="1200" dirty="0"/>
            <a:t> </a:t>
          </a:r>
          <a:r>
            <a:rPr lang="de-DE" sz="1200" kern="1200" dirty="0" err="1"/>
            <a:t>the</a:t>
          </a:r>
          <a:r>
            <a:rPr lang="de-DE" sz="1200" kern="1200" dirty="0"/>
            <a:t> </a:t>
          </a:r>
          <a:r>
            <a:rPr lang="de-DE" sz="1200" kern="1200" dirty="0" err="1"/>
            <a:t>needed</a:t>
          </a:r>
          <a:r>
            <a:rPr lang="de-DE" sz="1200" kern="1200" dirty="0"/>
            <a:t> </a:t>
          </a:r>
          <a:r>
            <a:rPr lang="de-DE" sz="1200" kern="1200" dirty="0" err="1"/>
            <a:t>numerical</a:t>
          </a:r>
          <a:r>
            <a:rPr lang="de-DE" sz="1200" kern="1200" dirty="0"/>
            <a:t> </a:t>
          </a:r>
          <a:r>
            <a:rPr lang="de-DE" sz="1200" kern="1200" dirty="0" err="1"/>
            <a:t>scale</a:t>
          </a:r>
          <a:endParaRPr lang="de-DE" sz="1200" kern="1200" dirty="0"/>
        </a:p>
      </dsp:txBody>
      <dsp:txXfrm>
        <a:off x="4215247" y="2789383"/>
        <a:ext cx="1309172" cy="65458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EB2229-8403-8D4B-8FB5-E5904A1732E8}">
      <dsp:nvSpPr>
        <dsp:cNvPr id="0" name=""/>
        <dsp:cNvSpPr/>
      </dsp:nvSpPr>
      <dsp:spPr>
        <a:xfrm>
          <a:off x="3462563" y="1286261"/>
          <a:ext cx="159254" cy="48837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8378"/>
              </a:lnTo>
              <a:lnTo>
                <a:pt x="159254" y="488378"/>
              </a:lnTo>
            </a:path>
          </a:pathLst>
        </a:custGeom>
        <a:noFill/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B667D8D-3D4D-B24B-B9A1-0021DA9FE7E8}">
      <dsp:nvSpPr>
        <dsp:cNvPr id="0" name=""/>
        <dsp:cNvSpPr/>
      </dsp:nvSpPr>
      <dsp:spPr>
        <a:xfrm>
          <a:off x="3244916" y="532459"/>
          <a:ext cx="642324" cy="22295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1477"/>
              </a:lnTo>
              <a:lnTo>
                <a:pt x="642324" y="111477"/>
              </a:lnTo>
              <a:lnTo>
                <a:pt x="642324" y="222955"/>
              </a:lnTo>
            </a:path>
          </a:pathLst>
        </a:custGeom>
        <a:noFill/>
        <a:ln w="254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FBA070D-EFD8-1043-A1F9-B6055B7C86F1}">
      <dsp:nvSpPr>
        <dsp:cNvPr id="0" name=""/>
        <dsp:cNvSpPr/>
      </dsp:nvSpPr>
      <dsp:spPr>
        <a:xfrm>
          <a:off x="2177914" y="1286261"/>
          <a:ext cx="159254" cy="48837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8378"/>
              </a:lnTo>
              <a:lnTo>
                <a:pt x="159254" y="488378"/>
              </a:lnTo>
            </a:path>
          </a:pathLst>
        </a:custGeom>
        <a:noFill/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610E3BD-D260-F54F-B651-EA6DDF6F3F1A}">
      <dsp:nvSpPr>
        <dsp:cNvPr id="0" name=""/>
        <dsp:cNvSpPr/>
      </dsp:nvSpPr>
      <dsp:spPr>
        <a:xfrm>
          <a:off x="2602591" y="532459"/>
          <a:ext cx="642324" cy="222955"/>
        </a:xfrm>
        <a:custGeom>
          <a:avLst/>
          <a:gdLst/>
          <a:ahLst/>
          <a:cxnLst/>
          <a:rect l="0" t="0" r="0" b="0"/>
          <a:pathLst>
            <a:path>
              <a:moveTo>
                <a:pt x="642324" y="0"/>
              </a:moveTo>
              <a:lnTo>
                <a:pt x="642324" y="111477"/>
              </a:lnTo>
              <a:lnTo>
                <a:pt x="0" y="111477"/>
              </a:lnTo>
              <a:lnTo>
                <a:pt x="0" y="222955"/>
              </a:lnTo>
            </a:path>
          </a:pathLst>
        </a:custGeom>
        <a:noFill/>
        <a:ln w="254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E638CC7-F602-064D-A223-E32AA93A9D79}">
      <dsp:nvSpPr>
        <dsp:cNvPr id="0" name=""/>
        <dsp:cNvSpPr/>
      </dsp:nvSpPr>
      <dsp:spPr>
        <a:xfrm>
          <a:off x="2714069" y="1612"/>
          <a:ext cx="1061693" cy="53084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 dirty="0"/>
            <a:t>NLP Classification</a:t>
          </a:r>
        </a:p>
      </dsp:txBody>
      <dsp:txXfrm>
        <a:off x="2714069" y="1612"/>
        <a:ext cx="1061693" cy="530846"/>
      </dsp:txXfrm>
    </dsp:sp>
    <dsp:sp modelId="{49C0AD53-AE21-2A41-BF73-B70884723049}">
      <dsp:nvSpPr>
        <dsp:cNvPr id="0" name=""/>
        <dsp:cNvSpPr/>
      </dsp:nvSpPr>
      <dsp:spPr>
        <a:xfrm>
          <a:off x="2071745" y="755414"/>
          <a:ext cx="1061693" cy="53084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 dirty="0" err="1"/>
            <a:t>Develop</a:t>
          </a:r>
          <a:r>
            <a:rPr lang="de-DE" sz="1100" kern="1200" dirty="0"/>
            <a:t> </a:t>
          </a:r>
          <a:r>
            <a:rPr lang="de-DE" sz="1100" kern="1200" dirty="0" err="1"/>
            <a:t>the</a:t>
          </a:r>
          <a:r>
            <a:rPr lang="de-DE" sz="1100" kern="1200" dirty="0"/>
            <a:t> </a:t>
          </a:r>
          <a:r>
            <a:rPr lang="de-DE" sz="1100" kern="1200" dirty="0" err="1"/>
            <a:t>whole</a:t>
          </a:r>
          <a:r>
            <a:rPr lang="de-DE" sz="1100" kern="1200" dirty="0"/>
            <a:t> </a:t>
          </a:r>
          <a:r>
            <a:rPr lang="de-DE" sz="1100" kern="1200" dirty="0" err="1"/>
            <a:t>model</a:t>
          </a:r>
          <a:r>
            <a:rPr lang="de-DE" sz="1100" kern="1200" dirty="0"/>
            <a:t> on </a:t>
          </a:r>
          <a:r>
            <a:rPr lang="de-DE" sz="1100" kern="1200" dirty="0" err="1"/>
            <a:t>our</a:t>
          </a:r>
          <a:r>
            <a:rPr lang="de-DE" sz="1100" kern="1200" dirty="0"/>
            <a:t> own</a:t>
          </a:r>
        </a:p>
      </dsp:txBody>
      <dsp:txXfrm>
        <a:off x="2071745" y="755414"/>
        <a:ext cx="1061693" cy="530846"/>
      </dsp:txXfrm>
    </dsp:sp>
    <dsp:sp modelId="{24E0E54D-AEAC-CB40-9570-4027705265E0}">
      <dsp:nvSpPr>
        <dsp:cNvPr id="0" name=""/>
        <dsp:cNvSpPr/>
      </dsp:nvSpPr>
      <dsp:spPr>
        <a:xfrm>
          <a:off x="2337168" y="1509216"/>
          <a:ext cx="1061693" cy="53084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 dirty="0"/>
            <a:t>Need </a:t>
          </a:r>
          <a:r>
            <a:rPr lang="de-DE" sz="1100" kern="1200" dirty="0" err="1"/>
            <a:t>of</a:t>
          </a:r>
          <a:r>
            <a:rPr lang="de-DE" sz="1100" kern="1200" dirty="0"/>
            <a:t> </a:t>
          </a:r>
          <a:r>
            <a:rPr lang="de-DE" sz="1100" kern="1200" dirty="0" err="1"/>
            <a:t>labeled</a:t>
          </a:r>
          <a:r>
            <a:rPr lang="de-DE" sz="1100" kern="1200" dirty="0"/>
            <a:t> </a:t>
          </a:r>
          <a:r>
            <a:rPr lang="de-DE" sz="1100" kern="1200" dirty="0" err="1"/>
            <a:t>dataset</a:t>
          </a:r>
          <a:endParaRPr lang="de-DE" sz="1100" kern="1200" dirty="0"/>
        </a:p>
      </dsp:txBody>
      <dsp:txXfrm>
        <a:off x="2337168" y="1509216"/>
        <a:ext cx="1061693" cy="530846"/>
      </dsp:txXfrm>
    </dsp:sp>
    <dsp:sp modelId="{0DFCF185-1534-7D43-AFD1-E1325C3B6C90}">
      <dsp:nvSpPr>
        <dsp:cNvPr id="0" name=""/>
        <dsp:cNvSpPr/>
      </dsp:nvSpPr>
      <dsp:spPr>
        <a:xfrm>
          <a:off x="3356394" y="755414"/>
          <a:ext cx="1061693" cy="53084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 dirty="0"/>
            <a:t>Use a </a:t>
          </a:r>
          <a:r>
            <a:rPr lang="de-DE" sz="1100" kern="1200" dirty="0" err="1"/>
            <a:t>pretrained</a:t>
          </a:r>
          <a:r>
            <a:rPr lang="de-DE" sz="1100" kern="1200" dirty="0"/>
            <a:t> </a:t>
          </a:r>
          <a:r>
            <a:rPr lang="de-DE" sz="1100" kern="1200" dirty="0" err="1"/>
            <a:t>model</a:t>
          </a:r>
          <a:r>
            <a:rPr lang="de-DE" sz="1100" kern="1200" dirty="0"/>
            <a:t> and </a:t>
          </a:r>
          <a:r>
            <a:rPr lang="de-DE" sz="1100" kern="1200" dirty="0" err="1"/>
            <a:t>optimize</a:t>
          </a:r>
          <a:r>
            <a:rPr lang="de-DE" sz="1100" kern="1200" dirty="0"/>
            <a:t> </a:t>
          </a:r>
          <a:r>
            <a:rPr lang="de-DE" sz="1100" kern="1200" dirty="0" err="1"/>
            <a:t>it</a:t>
          </a:r>
          <a:endParaRPr lang="de-DE" sz="1100" kern="1200" dirty="0"/>
        </a:p>
      </dsp:txBody>
      <dsp:txXfrm>
        <a:off x="3356394" y="755414"/>
        <a:ext cx="1061693" cy="530846"/>
      </dsp:txXfrm>
    </dsp:sp>
    <dsp:sp modelId="{8983ABC3-5803-294D-9AD2-76264CEEF93F}">
      <dsp:nvSpPr>
        <dsp:cNvPr id="0" name=""/>
        <dsp:cNvSpPr/>
      </dsp:nvSpPr>
      <dsp:spPr>
        <a:xfrm>
          <a:off x="3621817" y="1509216"/>
          <a:ext cx="1061693" cy="53084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 dirty="0" err="1"/>
            <a:t>No</a:t>
          </a:r>
          <a:r>
            <a:rPr lang="de-DE" sz="1100" kern="1200" dirty="0"/>
            <a:t> </a:t>
          </a:r>
          <a:r>
            <a:rPr lang="de-DE" sz="1100" kern="1200" dirty="0" err="1"/>
            <a:t>need</a:t>
          </a:r>
          <a:r>
            <a:rPr lang="de-DE" sz="1100" kern="1200" dirty="0"/>
            <a:t> </a:t>
          </a:r>
          <a:r>
            <a:rPr lang="de-DE" sz="1100" kern="1200" dirty="0" err="1"/>
            <a:t>of</a:t>
          </a:r>
          <a:r>
            <a:rPr lang="de-DE" sz="1100" kern="1200" dirty="0"/>
            <a:t> </a:t>
          </a:r>
          <a:r>
            <a:rPr lang="de-DE" sz="1100" kern="1200" dirty="0" err="1"/>
            <a:t>labeled</a:t>
          </a:r>
          <a:r>
            <a:rPr lang="de-DE" sz="1100" kern="1200" dirty="0"/>
            <a:t> </a:t>
          </a:r>
          <a:r>
            <a:rPr lang="de-DE" sz="1100" kern="1200" dirty="0" err="1"/>
            <a:t>dataset</a:t>
          </a:r>
          <a:endParaRPr lang="de-DE" sz="1100" kern="1200" dirty="0"/>
        </a:p>
      </dsp:txBody>
      <dsp:txXfrm>
        <a:off x="3621817" y="1509216"/>
        <a:ext cx="1061693" cy="53084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998FCB-FEAB-1440-9ECD-420355EA84BF}">
      <dsp:nvSpPr>
        <dsp:cNvPr id="0" name=""/>
        <dsp:cNvSpPr/>
      </dsp:nvSpPr>
      <dsp:spPr>
        <a:xfrm>
          <a:off x="3553829" y="2433798"/>
          <a:ext cx="189968" cy="58256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82569"/>
              </a:lnTo>
              <a:lnTo>
                <a:pt x="189968" y="582569"/>
              </a:lnTo>
            </a:path>
          </a:pathLst>
        </a:custGeom>
        <a:noFill/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2EB2229-8403-8D4B-8FB5-E5904A1732E8}">
      <dsp:nvSpPr>
        <dsp:cNvPr id="0" name=""/>
        <dsp:cNvSpPr/>
      </dsp:nvSpPr>
      <dsp:spPr>
        <a:xfrm>
          <a:off x="4014691" y="1534615"/>
          <a:ext cx="91440" cy="26595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65955"/>
              </a:lnTo>
            </a:path>
          </a:pathLst>
        </a:custGeom>
        <a:noFill/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B667D8D-3D4D-B24B-B9A1-0021DA9FE7E8}">
      <dsp:nvSpPr>
        <dsp:cNvPr id="0" name=""/>
        <dsp:cNvSpPr/>
      </dsp:nvSpPr>
      <dsp:spPr>
        <a:xfrm>
          <a:off x="3294206" y="635432"/>
          <a:ext cx="766205" cy="26595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2977"/>
              </a:lnTo>
              <a:lnTo>
                <a:pt x="766205" y="132977"/>
              </a:lnTo>
              <a:lnTo>
                <a:pt x="766205" y="265955"/>
              </a:lnTo>
            </a:path>
          </a:pathLst>
        </a:custGeom>
        <a:noFill/>
        <a:ln w="254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AA87075-66C5-B44F-B7F2-72C0230B32F1}">
      <dsp:nvSpPr>
        <dsp:cNvPr id="0" name=""/>
        <dsp:cNvSpPr/>
      </dsp:nvSpPr>
      <dsp:spPr>
        <a:xfrm>
          <a:off x="2021418" y="2433798"/>
          <a:ext cx="189968" cy="148175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81752"/>
              </a:lnTo>
              <a:lnTo>
                <a:pt x="189968" y="1481752"/>
              </a:lnTo>
            </a:path>
          </a:pathLst>
        </a:custGeom>
        <a:noFill/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41674DD-2C6E-9F41-8B58-EB0BFCDDD75E}">
      <dsp:nvSpPr>
        <dsp:cNvPr id="0" name=""/>
        <dsp:cNvSpPr/>
      </dsp:nvSpPr>
      <dsp:spPr>
        <a:xfrm>
          <a:off x="2021418" y="2433798"/>
          <a:ext cx="189968" cy="58256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82569"/>
              </a:lnTo>
              <a:lnTo>
                <a:pt x="189968" y="582569"/>
              </a:lnTo>
            </a:path>
          </a:pathLst>
        </a:custGeom>
        <a:noFill/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FBA070D-EFD8-1043-A1F9-B6055B7C86F1}">
      <dsp:nvSpPr>
        <dsp:cNvPr id="0" name=""/>
        <dsp:cNvSpPr/>
      </dsp:nvSpPr>
      <dsp:spPr>
        <a:xfrm>
          <a:off x="2482280" y="1534615"/>
          <a:ext cx="91440" cy="26595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65955"/>
              </a:lnTo>
            </a:path>
          </a:pathLst>
        </a:custGeom>
        <a:noFill/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610E3BD-D260-F54F-B651-EA6DDF6F3F1A}">
      <dsp:nvSpPr>
        <dsp:cNvPr id="0" name=""/>
        <dsp:cNvSpPr/>
      </dsp:nvSpPr>
      <dsp:spPr>
        <a:xfrm>
          <a:off x="2528000" y="635432"/>
          <a:ext cx="766205" cy="265955"/>
        </a:xfrm>
        <a:custGeom>
          <a:avLst/>
          <a:gdLst/>
          <a:ahLst/>
          <a:cxnLst/>
          <a:rect l="0" t="0" r="0" b="0"/>
          <a:pathLst>
            <a:path>
              <a:moveTo>
                <a:pt x="766205" y="0"/>
              </a:moveTo>
              <a:lnTo>
                <a:pt x="766205" y="132977"/>
              </a:lnTo>
              <a:lnTo>
                <a:pt x="0" y="132977"/>
              </a:lnTo>
              <a:lnTo>
                <a:pt x="0" y="265955"/>
              </a:lnTo>
            </a:path>
          </a:pathLst>
        </a:custGeom>
        <a:noFill/>
        <a:ln w="254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E638CC7-F602-064D-A223-E32AA93A9D79}">
      <dsp:nvSpPr>
        <dsp:cNvPr id="0" name=""/>
        <dsp:cNvSpPr/>
      </dsp:nvSpPr>
      <dsp:spPr>
        <a:xfrm>
          <a:off x="2660978" y="2204"/>
          <a:ext cx="1266455" cy="63322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 dirty="0"/>
            <a:t>NLP Classification</a:t>
          </a:r>
        </a:p>
      </dsp:txBody>
      <dsp:txXfrm>
        <a:off x="2660978" y="2204"/>
        <a:ext cx="1266455" cy="633227"/>
      </dsp:txXfrm>
    </dsp:sp>
    <dsp:sp modelId="{49C0AD53-AE21-2A41-BF73-B70884723049}">
      <dsp:nvSpPr>
        <dsp:cNvPr id="0" name=""/>
        <dsp:cNvSpPr/>
      </dsp:nvSpPr>
      <dsp:spPr>
        <a:xfrm>
          <a:off x="1894773" y="901387"/>
          <a:ext cx="1266455" cy="63322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 dirty="0" err="1"/>
            <a:t>Develop</a:t>
          </a:r>
          <a:r>
            <a:rPr lang="de-DE" sz="1100" kern="1200" dirty="0"/>
            <a:t> </a:t>
          </a:r>
          <a:r>
            <a:rPr lang="de-DE" sz="1100" kern="1200" dirty="0" err="1"/>
            <a:t>the</a:t>
          </a:r>
          <a:r>
            <a:rPr lang="de-DE" sz="1100" kern="1200" dirty="0"/>
            <a:t> </a:t>
          </a:r>
          <a:r>
            <a:rPr lang="de-DE" sz="1100" kern="1200" dirty="0" err="1"/>
            <a:t>whole</a:t>
          </a:r>
          <a:r>
            <a:rPr lang="de-DE" sz="1100" kern="1200" dirty="0"/>
            <a:t> </a:t>
          </a:r>
          <a:r>
            <a:rPr lang="de-DE" sz="1100" kern="1200" dirty="0" err="1"/>
            <a:t>model</a:t>
          </a:r>
          <a:r>
            <a:rPr lang="de-DE" sz="1100" kern="1200" dirty="0"/>
            <a:t> on </a:t>
          </a:r>
          <a:r>
            <a:rPr lang="de-DE" sz="1100" kern="1200" dirty="0" err="1"/>
            <a:t>our</a:t>
          </a:r>
          <a:r>
            <a:rPr lang="de-DE" sz="1100" kern="1200" dirty="0"/>
            <a:t> own</a:t>
          </a:r>
        </a:p>
      </dsp:txBody>
      <dsp:txXfrm>
        <a:off x="1894773" y="901387"/>
        <a:ext cx="1266455" cy="633227"/>
      </dsp:txXfrm>
    </dsp:sp>
    <dsp:sp modelId="{24E0E54D-AEAC-CB40-9570-4027705265E0}">
      <dsp:nvSpPr>
        <dsp:cNvPr id="0" name=""/>
        <dsp:cNvSpPr/>
      </dsp:nvSpPr>
      <dsp:spPr>
        <a:xfrm>
          <a:off x="1894773" y="1800571"/>
          <a:ext cx="1266455" cy="63322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 dirty="0"/>
            <a:t>Need </a:t>
          </a:r>
          <a:r>
            <a:rPr lang="de-DE" sz="1100" kern="1200" dirty="0" err="1"/>
            <a:t>of</a:t>
          </a:r>
          <a:r>
            <a:rPr lang="de-DE" sz="1100" kern="1200" dirty="0"/>
            <a:t> </a:t>
          </a:r>
          <a:r>
            <a:rPr lang="de-DE" sz="1100" kern="1200" dirty="0" err="1"/>
            <a:t>labeled</a:t>
          </a:r>
          <a:r>
            <a:rPr lang="de-DE" sz="1100" kern="1200" dirty="0"/>
            <a:t> </a:t>
          </a:r>
          <a:r>
            <a:rPr lang="de-DE" sz="1100" kern="1200" dirty="0" err="1"/>
            <a:t>dataset</a:t>
          </a:r>
          <a:endParaRPr lang="de-DE" sz="1100" kern="1200" dirty="0"/>
        </a:p>
      </dsp:txBody>
      <dsp:txXfrm>
        <a:off x="1894773" y="1800571"/>
        <a:ext cx="1266455" cy="633227"/>
      </dsp:txXfrm>
    </dsp:sp>
    <dsp:sp modelId="{5277C0E0-12BE-AF43-B337-1783AAAFE9AD}">
      <dsp:nvSpPr>
        <dsp:cNvPr id="0" name=""/>
        <dsp:cNvSpPr/>
      </dsp:nvSpPr>
      <dsp:spPr>
        <a:xfrm>
          <a:off x="2211386" y="2699754"/>
          <a:ext cx="1266455" cy="63322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 dirty="0" err="1"/>
            <a:t>Categorical</a:t>
          </a:r>
          <a:r>
            <a:rPr lang="de-DE" sz="1100" kern="1200" dirty="0"/>
            <a:t> </a:t>
          </a:r>
          <a:r>
            <a:rPr lang="de-DE" sz="1100" kern="1200" dirty="0" err="1"/>
            <a:t>labels</a:t>
          </a:r>
          <a:r>
            <a:rPr lang="de-DE" sz="1100" kern="1200" dirty="0"/>
            <a:t> (</a:t>
          </a:r>
          <a:r>
            <a:rPr lang="de-DE" sz="1100" kern="1200" dirty="0" err="1"/>
            <a:t>good</a:t>
          </a:r>
          <a:r>
            <a:rPr lang="de-DE" sz="1100" kern="1200" dirty="0"/>
            <a:t>, neutral, </a:t>
          </a:r>
          <a:r>
            <a:rPr lang="de-DE" sz="1100" kern="1200" dirty="0" err="1"/>
            <a:t>bad</a:t>
          </a:r>
          <a:r>
            <a:rPr lang="de-DE" sz="1100" kern="1200" dirty="0"/>
            <a:t>)</a:t>
          </a:r>
        </a:p>
      </dsp:txBody>
      <dsp:txXfrm>
        <a:off x="2211386" y="2699754"/>
        <a:ext cx="1266455" cy="633227"/>
      </dsp:txXfrm>
    </dsp:sp>
    <dsp:sp modelId="{23C782C5-084F-0A4F-8B0C-EB5604185E67}">
      <dsp:nvSpPr>
        <dsp:cNvPr id="0" name=""/>
        <dsp:cNvSpPr/>
      </dsp:nvSpPr>
      <dsp:spPr>
        <a:xfrm>
          <a:off x="2211386" y="3598937"/>
          <a:ext cx="1266455" cy="63322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 dirty="0" err="1"/>
            <a:t>Numerical</a:t>
          </a:r>
          <a:r>
            <a:rPr lang="de-DE" sz="1100" kern="1200" dirty="0"/>
            <a:t> </a:t>
          </a:r>
          <a:r>
            <a:rPr lang="de-DE" sz="1100" kern="1200" dirty="0" err="1"/>
            <a:t>labels</a:t>
          </a:r>
          <a:r>
            <a:rPr lang="de-DE" sz="1100" kern="1200" dirty="0"/>
            <a:t> (</a:t>
          </a:r>
          <a:r>
            <a:rPr lang="de-DE" sz="1100" kern="1200" dirty="0" err="1"/>
            <a:t>good</a:t>
          </a:r>
          <a:r>
            <a:rPr lang="de-DE" sz="1100" kern="1200" dirty="0"/>
            <a:t>: 70-100, neutral: 40-60, </a:t>
          </a:r>
          <a:r>
            <a:rPr lang="de-DE" sz="1100" kern="1200" dirty="0" err="1"/>
            <a:t>bad</a:t>
          </a:r>
          <a:r>
            <a:rPr lang="de-DE" sz="1100" kern="1200" dirty="0"/>
            <a:t>: 0-40)</a:t>
          </a:r>
        </a:p>
      </dsp:txBody>
      <dsp:txXfrm>
        <a:off x="2211386" y="3598937"/>
        <a:ext cx="1266455" cy="633227"/>
      </dsp:txXfrm>
    </dsp:sp>
    <dsp:sp modelId="{0DFCF185-1534-7D43-AFD1-E1325C3B6C90}">
      <dsp:nvSpPr>
        <dsp:cNvPr id="0" name=""/>
        <dsp:cNvSpPr/>
      </dsp:nvSpPr>
      <dsp:spPr>
        <a:xfrm>
          <a:off x="3427183" y="901387"/>
          <a:ext cx="1266455" cy="63322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 dirty="0"/>
            <a:t>Use a </a:t>
          </a:r>
          <a:r>
            <a:rPr lang="de-DE" sz="1100" kern="1200" dirty="0" err="1"/>
            <a:t>pretrained</a:t>
          </a:r>
          <a:r>
            <a:rPr lang="de-DE" sz="1100" kern="1200" dirty="0"/>
            <a:t> </a:t>
          </a:r>
          <a:r>
            <a:rPr lang="de-DE" sz="1100" kern="1200" dirty="0" err="1"/>
            <a:t>model</a:t>
          </a:r>
          <a:r>
            <a:rPr lang="de-DE" sz="1100" kern="1200" dirty="0"/>
            <a:t> and </a:t>
          </a:r>
          <a:r>
            <a:rPr lang="de-DE" sz="1100" kern="1200" dirty="0" err="1"/>
            <a:t>optimize</a:t>
          </a:r>
          <a:r>
            <a:rPr lang="de-DE" sz="1100" kern="1200" dirty="0"/>
            <a:t> </a:t>
          </a:r>
          <a:r>
            <a:rPr lang="de-DE" sz="1100" kern="1200" dirty="0" err="1"/>
            <a:t>it</a:t>
          </a:r>
          <a:endParaRPr lang="de-DE" sz="1100" kern="1200" dirty="0"/>
        </a:p>
      </dsp:txBody>
      <dsp:txXfrm>
        <a:off x="3427183" y="901387"/>
        <a:ext cx="1266455" cy="633227"/>
      </dsp:txXfrm>
    </dsp:sp>
    <dsp:sp modelId="{8983ABC3-5803-294D-9AD2-76264CEEF93F}">
      <dsp:nvSpPr>
        <dsp:cNvPr id="0" name=""/>
        <dsp:cNvSpPr/>
      </dsp:nvSpPr>
      <dsp:spPr>
        <a:xfrm>
          <a:off x="3427183" y="1800571"/>
          <a:ext cx="1266455" cy="63322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 dirty="0" err="1"/>
            <a:t>No</a:t>
          </a:r>
          <a:r>
            <a:rPr lang="de-DE" sz="1100" kern="1200" dirty="0"/>
            <a:t> </a:t>
          </a:r>
          <a:r>
            <a:rPr lang="de-DE" sz="1100" kern="1200" dirty="0" err="1"/>
            <a:t>need</a:t>
          </a:r>
          <a:r>
            <a:rPr lang="de-DE" sz="1100" kern="1200" dirty="0"/>
            <a:t> </a:t>
          </a:r>
          <a:r>
            <a:rPr lang="de-DE" sz="1100" kern="1200" dirty="0" err="1"/>
            <a:t>of</a:t>
          </a:r>
          <a:r>
            <a:rPr lang="de-DE" sz="1100" kern="1200" dirty="0"/>
            <a:t> </a:t>
          </a:r>
          <a:r>
            <a:rPr lang="de-DE" sz="1100" kern="1200" dirty="0" err="1"/>
            <a:t>labeled</a:t>
          </a:r>
          <a:r>
            <a:rPr lang="de-DE" sz="1100" kern="1200" dirty="0"/>
            <a:t> </a:t>
          </a:r>
          <a:r>
            <a:rPr lang="de-DE" sz="1100" kern="1200" dirty="0" err="1"/>
            <a:t>dataset</a:t>
          </a:r>
          <a:endParaRPr lang="de-DE" sz="1100" kern="1200" dirty="0"/>
        </a:p>
      </dsp:txBody>
      <dsp:txXfrm>
        <a:off x="3427183" y="1800571"/>
        <a:ext cx="1266455" cy="633227"/>
      </dsp:txXfrm>
    </dsp:sp>
    <dsp:sp modelId="{B6D3BA25-628F-9641-B522-AC383260662F}">
      <dsp:nvSpPr>
        <dsp:cNvPr id="0" name=""/>
        <dsp:cNvSpPr/>
      </dsp:nvSpPr>
      <dsp:spPr>
        <a:xfrm>
          <a:off x="3743797" y="2699754"/>
          <a:ext cx="1266455" cy="63322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 dirty="0" err="1"/>
            <a:t>Tweak</a:t>
          </a:r>
          <a:r>
            <a:rPr lang="de-DE" sz="1100" kern="1200" dirty="0"/>
            <a:t> Model </a:t>
          </a:r>
          <a:r>
            <a:rPr lang="de-DE" sz="1100" kern="1200" dirty="0" err="1"/>
            <a:t>output</a:t>
          </a:r>
          <a:r>
            <a:rPr lang="de-DE" sz="1100" kern="1200" dirty="0"/>
            <a:t> </a:t>
          </a:r>
          <a:r>
            <a:rPr lang="de-DE" sz="1100" kern="1200" dirty="0" err="1"/>
            <a:t>to</a:t>
          </a:r>
          <a:r>
            <a:rPr lang="de-DE" sz="1100" kern="1200" dirty="0"/>
            <a:t> </a:t>
          </a:r>
          <a:r>
            <a:rPr lang="de-DE" sz="1100" kern="1200" dirty="0" err="1"/>
            <a:t>satisfy</a:t>
          </a:r>
          <a:r>
            <a:rPr lang="de-DE" sz="1100" kern="1200" dirty="0"/>
            <a:t> </a:t>
          </a:r>
          <a:r>
            <a:rPr lang="de-DE" sz="1100" kern="1200" dirty="0" err="1"/>
            <a:t>the</a:t>
          </a:r>
          <a:r>
            <a:rPr lang="de-DE" sz="1100" kern="1200" dirty="0"/>
            <a:t> </a:t>
          </a:r>
          <a:r>
            <a:rPr lang="de-DE" sz="1100" kern="1200" dirty="0" err="1"/>
            <a:t>needed</a:t>
          </a:r>
          <a:r>
            <a:rPr lang="de-DE" sz="1100" kern="1200" dirty="0"/>
            <a:t> </a:t>
          </a:r>
          <a:r>
            <a:rPr lang="de-DE" sz="1100" kern="1200" dirty="0" err="1"/>
            <a:t>numerical</a:t>
          </a:r>
          <a:r>
            <a:rPr lang="de-DE" sz="1100" kern="1200" dirty="0"/>
            <a:t> </a:t>
          </a:r>
          <a:r>
            <a:rPr lang="de-DE" sz="1100" kern="1200" dirty="0" err="1"/>
            <a:t>scale</a:t>
          </a:r>
          <a:endParaRPr lang="de-DE" sz="1100" kern="1200" dirty="0"/>
        </a:p>
      </dsp:txBody>
      <dsp:txXfrm>
        <a:off x="3743797" y="2699754"/>
        <a:ext cx="1266455" cy="63322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6728E694-4E46-1287-7879-75B8FB11E3E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AAC85C85-A891-C3D8-1DF2-2FEFE000E96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281488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DA68A1-2DFA-424E-B782-DC81BEA2614F}" type="datetime1">
              <a:rPr lang="de-DE" smtClean="0"/>
              <a:t>28.06.23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3FEEFF1-EE45-A51F-B54A-5AF46313286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4190E97-B068-5BFC-BC09-2944ADC523D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281488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394629-274D-7F40-BB70-1296835C658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72568606"/>
      </p:ext>
    </p:extLst>
  </p:cSld>
  <p:clrMap bg1="lt1" tx1="dk1" bg2="lt2" tx2="dk2" accent1="accent1" accent2="accent2" accent3="accent3" accent4="accent4" accent5="accent5" accent6="accent6" hlink="hlink" folHlink="folHlink"/>
  <p:hf hd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4281488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BDAEAB-B084-0641-9BF9-7AD432F9521B}" type="datetime1">
              <a:rPr lang="de-DE" smtClean="0"/>
              <a:t>28.06.23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573088" y="1336675"/>
            <a:ext cx="6413500" cy="36083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4281488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CA7637-AD3E-C744-AEC5-DC10B5978D3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44024080"/>
      </p:ext>
    </p:extLst>
  </p:cSld>
  <p:clrMap bg1="lt1" tx1="dk1" bg2="lt2" tx2="dk2" accent1="accent1" accent2="accent2" accent3="accent3" accent4="accent4" accent5="accent5" accent6="accent6" hlink="hlink" folHlink="folHlink"/>
  <p:hf hd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uptfolie 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6D5DACD-5EFD-2641-ADEB-892331CF2B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7F12975-3551-2C48-9398-1562D0D948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EAB5467-A5D3-BA4C-BA44-9CC3A9711F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3B924D-9E1F-2643-88CB-CBB7D86698D9}" type="datetime1">
              <a:rPr lang="de-DE" smtClean="0"/>
              <a:t>28.06.23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A3C18F8-B352-A24C-8A4D-6719421D78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2811B30-FDD7-1D41-8A0F-D20526A8E2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D4519-FF77-6647-8DA1-CA4BB2336E6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437316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nimal 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6D5DACD-5EFD-2641-ADEB-892331CF2B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7F12975-3551-2C48-9398-1562D0D948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EAB5467-A5D3-BA4C-BA44-9CC3A9711F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3B924D-9E1F-2643-88CB-CBB7D86698D9}" type="datetime1">
              <a:rPr lang="de-DE" smtClean="0"/>
              <a:t>28.06.23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A3C18F8-B352-A24C-8A4D-6719421D78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2811B30-FDD7-1D41-8A0F-D20526A8E2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D4519-FF77-6647-8DA1-CA4BB2336E6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386549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ti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"/>
          <p:cNvGrpSpPr/>
          <p:nvPr/>
        </p:nvGrpSpPr>
        <p:grpSpPr>
          <a:xfrm>
            <a:off x="11196720" y="3600360"/>
            <a:ext cx="357480" cy="2373840"/>
            <a:chOff x="11196720" y="3600360"/>
            <a:chExt cx="357480" cy="2373840"/>
          </a:xfrm>
        </p:grpSpPr>
        <p:sp>
          <p:nvSpPr>
            <p:cNvPr id="13" name="CustomShape 2"/>
            <p:cNvSpPr/>
            <p:nvPr/>
          </p:nvSpPr>
          <p:spPr>
            <a:xfrm>
              <a:off x="11196720" y="3600360"/>
              <a:ext cx="357480" cy="109800"/>
            </a:xfrm>
            <a:prstGeom prst="rect">
              <a:avLst/>
            </a:prstGeom>
            <a:solidFill>
              <a:srgbClr val="56238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" name="CustomShape 3"/>
            <p:cNvSpPr/>
            <p:nvPr/>
          </p:nvSpPr>
          <p:spPr>
            <a:xfrm>
              <a:off x="11196720" y="3922560"/>
              <a:ext cx="357480" cy="109800"/>
            </a:xfrm>
            <a:prstGeom prst="rect">
              <a:avLst/>
            </a:prstGeom>
            <a:solidFill>
              <a:srgbClr val="E43117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" name="CustomShape 4"/>
            <p:cNvSpPr/>
            <p:nvPr/>
          </p:nvSpPr>
          <p:spPr>
            <a:xfrm>
              <a:off x="11196720" y="4246560"/>
              <a:ext cx="357480" cy="109800"/>
            </a:xfrm>
            <a:prstGeom prst="rect">
              <a:avLst/>
            </a:prstGeom>
            <a:solidFill>
              <a:srgbClr val="A8D51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" name="CustomShape 5"/>
            <p:cNvSpPr/>
            <p:nvPr/>
          </p:nvSpPr>
          <p:spPr>
            <a:xfrm>
              <a:off x="11196720" y="4570560"/>
              <a:ext cx="357480" cy="109800"/>
            </a:xfrm>
            <a:prstGeom prst="rect">
              <a:avLst/>
            </a:prstGeom>
            <a:solidFill>
              <a:srgbClr val="6AACDA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" name="CustomShape 6"/>
            <p:cNvSpPr/>
            <p:nvPr/>
          </p:nvSpPr>
          <p:spPr>
            <a:xfrm>
              <a:off x="11196720" y="4894200"/>
              <a:ext cx="357480" cy="109800"/>
            </a:xfrm>
            <a:prstGeom prst="rect">
              <a:avLst/>
            </a:prstGeom>
            <a:solidFill>
              <a:srgbClr val="39842E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" name="CustomShape 7"/>
            <p:cNvSpPr/>
            <p:nvPr/>
          </p:nvSpPr>
          <p:spPr>
            <a:xfrm>
              <a:off x="11196720" y="5216400"/>
              <a:ext cx="357480" cy="108000"/>
            </a:xfrm>
            <a:prstGeom prst="rect">
              <a:avLst/>
            </a:prstGeom>
            <a:solidFill>
              <a:srgbClr val="F2940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" name="CustomShape 8"/>
            <p:cNvSpPr/>
            <p:nvPr/>
          </p:nvSpPr>
          <p:spPr>
            <a:xfrm>
              <a:off x="11196720" y="5540400"/>
              <a:ext cx="357480" cy="109800"/>
            </a:xfrm>
            <a:prstGeom prst="rect">
              <a:avLst/>
            </a:prstGeom>
            <a:solidFill>
              <a:srgbClr val="00677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" name="CustomShape 9"/>
            <p:cNvSpPr/>
            <p:nvPr/>
          </p:nvSpPr>
          <p:spPr>
            <a:xfrm>
              <a:off x="11196720" y="5864400"/>
              <a:ext cx="357480" cy="109800"/>
            </a:xfrm>
            <a:prstGeom prst="rect">
              <a:avLst/>
            </a:prstGeom>
            <a:solidFill>
              <a:srgbClr val="003D8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pic>
        <p:nvPicPr>
          <p:cNvPr id="10" name="Grafik 9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000" y="-72000"/>
            <a:ext cx="11592000" cy="10800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3" r:id="rId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000" y="-72000"/>
            <a:ext cx="11592000" cy="7200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4" r:id="rId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rosusAI/finBERT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github.com/ProsusAI/finBERT" TargetMode="Externa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trec.nist.gov/data/reuters/reuters.html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huggingface.co/datasets/financial_phrasebank" TargetMode="Externa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huggingface.co/datasets/financial_phrasebank" TargetMode="Externa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www.researchgate.net/publication/251231364_FinancialPhraseBank-v10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huggingface.co/datasets/financial_phrasebank" TargetMode="Externa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huggingface.co/datasets/financial_phrasebank" TargetMode="Externa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huggingface.co/datasets/financial_phrasebank" TargetMode="Externa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www.finra.org/finra-data/browse-catalog/short-sale-volume-data" TargetMode="Externa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inra.org/finra-data/browse-catalog/short-sale-volume-data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www.finra.org/finra-data/browse-catalog/short-sale-volume" TargetMode="Externa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www.finra.org/sites/default/files/2021-07/DailyShortSaleVolumeFileLayout.pdf" TargetMode="Externa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inra.org/finra-data/browse-catalog/short-sale-volume-data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www.finra.org/finra-data/browse-catalog/short-sale-volume-data" TargetMode="Externa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www.finra.org/finra-data/browse-catalog/short-sale-volume-data" TargetMode="Externa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developer.finra.org/docs#query_api-equity-equity_short_interest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s://developer.finra.org/docs#query_api-equity-equity_short_interest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github.com/ProsusAI/finBERT" TargetMode="Externa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huggingface.co/docs/transformers/index" TargetMode="Externa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CustomShape 2"/>
          <p:cNvSpPr/>
          <p:nvPr/>
        </p:nvSpPr>
        <p:spPr>
          <a:xfrm>
            <a:off x="540000" y="5976000"/>
            <a:ext cx="10439640" cy="287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>
              <a:lnSpc>
                <a:spcPct val="100000"/>
              </a:lnSpc>
            </a:pPr>
            <a:endParaRPr lang="de-DE" sz="1200" b="0" strike="noStrike" spc="-1" dirty="0">
              <a:latin typeface="Arial"/>
            </a:endParaRPr>
          </a:p>
        </p:txBody>
      </p:sp>
      <p:sp>
        <p:nvSpPr>
          <p:cNvPr id="5" name="CustomShape 1"/>
          <p:cNvSpPr/>
          <p:nvPr/>
        </p:nvSpPr>
        <p:spPr>
          <a:xfrm>
            <a:off x="540000" y="2160000"/>
            <a:ext cx="10079640" cy="2160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endParaRPr lang="de-DE" sz="1600" spc="-1" dirty="0">
              <a:solidFill>
                <a:srgbClr val="000000"/>
              </a:solidFill>
            </a:endParaRPr>
          </a:p>
          <a:p>
            <a:pPr>
              <a:lnSpc>
                <a:spcPct val="100000"/>
              </a:lnSpc>
            </a:pPr>
            <a:r>
              <a:rPr lang="de-DE" b="1" spc="-1" dirty="0">
                <a:solidFill>
                  <a:srgbClr val="000000"/>
                </a:solidFill>
              </a:rPr>
              <a:t>Final Project </a:t>
            </a:r>
            <a:r>
              <a:rPr lang="de-DE" b="1" spc="-1" dirty="0" err="1">
                <a:solidFill>
                  <a:srgbClr val="000000"/>
                </a:solidFill>
              </a:rPr>
              <a:t>Presentation</a:t>
            </a:r>
            <a:endParaRPr lang="de-DE" b="1" spc="-1" dirty="0">
              <a:solidFill>
                <a:srgbClr val="000000"/>
              </a:solidFill>
            </a:endParaRPr>
          </a:p>
          <a:p>
            <a:pPr>
              <a:lnSpc>
                <a:spcPct val="100000"/>
              </a:lnSpc>
            </a:pPr>
            <a:endParaRPr lang="de-DE" sz="1600" spc="-1" dirty="0">
              <a:solidFill>
                <a:srgbClr val="000000"/>
              </a:solidFill>
            </a:endParaRPr>
          </a:p>
          <a:p>
            <a:pPr>
              <a:lnSpc>
                <a:spcPct val="100000"/>
              </a:lnSpc>
            </a:pPr>
            <a:r>
              <a:rPr lang="de-DE" sz="1600" spc="-1" dirty="0" err="1">
                <a:solidFill>
                  <a:srgbClr val="000000"/>
                </a:solidFill>
              </a:rPr>
              <a:t>Opencampus</a:t>
            </a:r>
            <a:r>
              <a:rPr lang="de-DE" sz="1600" spc="-1" dirty="0">
                <a:solidFill>
                  <a:srgbClr val="000000"/>
                </a:solidFill>
              </a:rPr>
              <a:t>: </a:t>
            </a:r>
            <a:r>
              <a:rPr lang="de-DE" sz="1600" spc="-1" dirty="0" err="1">
                <a:solidFill>
                  <a:srgbClr val="000000"/>
                </a:solidFill>
              </a:rPr>
              <a:t>Machine</a:t>
            </a:r>
            <a:r>
              <a:rPr lang="de-DE" sz="1600" spc="-1" dirty="0">
                <a:solidFill>
                  <a:srgbClr val="000000"/>
                </a:solidFill>
              </a:rPr>
              <a:t> Learning </a:t>
            </a:r>
            <a:r>
              <a:rPr lang="de-DE" sz="1600" spc="-1" dirty="0" err="1">
                <a:solidFill>
                  <a:srgbClr val="000000"/>
                </a:solidFill>
              </a:rPr>
              <a:t>with</a:t>
            </a:r>
            <a:r>
              <a:rPr lang="de-DE" sz="1600" spc="-1" dirty="0">
                <a:solidFill>
                  <a:srgbClr val="000000"/>
                </a:solidFill>
              </a:rPr>
              <a:t> </a:t>
            </a:r>
            <a:r>
              <a:rPr lang="de-DE" sz="1600" spc="-1" dirty="0" err="1">
                <a:solidFill>
                  <a:srgbClr val="000000"/>
                </a:solidFill>
              </a:rPr>
              <a:t>TensorFlow</a:t>
            </a:r>
            <a:endParaRPr lang="de-DE" sz="1600" spc="-1" dirty="0"/>
          </a:p>
          <a:p>
            <a:pPr>
              <a:lnSpc>
                <a:spcPct val="100000"/>
              </a:lnSpc>
            </a:pPr>
            <a:endParaRPr lang="de-DE" sz="1600" spc="-1" dirty="0"/>
          </a:p>
          <a:p>
            <a:pPr>
              <a:lnSpc>
                <a:spcPct val="150000"/>
              </a:lnSpc>
            </a:pPr>
            <a:r>
              <a:rPr lang="de-DE" sz="14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Robert Hennings</a:t>
            </a:r>
          </a:p>
          <a:p>
            <a:pPr>
              <a:lnSpc>
                <a:spcPct val="150000"/>
              </a:lnSpc>
            </a:pPr>
            <a:r>
              <a:rPr lang="de-DE" sz="1400" spc="-1" dirty="0">
                <a:solidFill>
                  <a:srgbClr val="000000"/>
                </a:solidFill>
                <a:latin typeface="Arial"/>
                <a:ea typeface="DejaVu Sans"/>
              </a:rPr>
              <a:t>27.06.2023</a:t>
            </a:r>
            <a:endParaRPr lang="de-DE" sz="1400" strike="noStrike" spc="-1" dirty="0">
              <a:solidFill>
                <a:srgbClr val="000000"/>
              </a:solidFill>
              <a:latin typeface="Arial"/>
              <a:ea typeface="DejaVu Sans"/>
            </a:endParaRPr>
          </a:p>
          <a:p>
            <a:pPr>
              <a:lnSpc>
                <a:spcPct val="150000"/>
              </a:lnSpc>
            </a:pPr>
            <a:endParaRPr lang="de-DE" sz="1600" b="0" strike="noStrike" spc="-1" dirty="0">
              <a:latin typeface="Arial"/>
            </a:endParaRPr>
          </a:p>
        </p:txBody>
      </p:sp>
      <p:sp>
        <p:nvSpPr>
          <p:cNvPr id="6" name="CustomShape 3"/>
          <p:cNvSpPr/>
          <p:nvPr/>
        </p:nvSpPr>
        <p:spPr>
          <a:xfrm>
            <a:off x="540000" y="1260000"/>
            <a:ext cx="10080000" cy="647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de-DE" sz="28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Are </a:t>
            </a:r>
            <a:r>
              <a:rPr lang="de-DE" sz="2800" b="1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Journalists</a:t>
            </a:r>
            <a:r>
              <a:rPr lang="de-DE" sz="28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de-DE" sz="2800" b="1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opinions</a:t>
            </a:r>
            <a:r>
              <a:rPr lang="de-DE" sz="28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de-DE" sz="2800" b="1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influenced</a:t>
            </a:r>
            <a:r>
              <a:rPr lang="de-DE" sz="28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de-DE" sz="2800" b="1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by</a:t>
            </a:r>
            <a:r>
              <a:rPr lang="de-DE" sz="28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de-DE" sz="2800" b="1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shor</a:t>
            </a:r>
            <a:r>
              <a:rPr lang="de-DE" sz="2800" b="1" spc="-1" dirty="0" err="1">
                <a:solidFill>
                  <a:srgbClr val="000000"/>
                </a:solidFill>
                <a:latin typeface="Arial"/>
                <a:ea typeface="DejaVu Sans"/>
              </a:rPr>
              <a:t>t</a:t>
            </a:r>
            <a:r>
              <a:rPr lang="de-DE" sz="2800" b="1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de-DE" sz="2800" b="1" spc="-1" dirty="0" err="1">
                <a:solidFill>
                  <a:srgbClr val="000000"/>
                </a:solidFill>
                <a:latin typeface="Arial"/>
                <a:ea typeface="DejaVu Sans"/>
              </a:rPr>
              <a:t>sale</a:t>
            </a:r>
            <a:r>
              <a:rPr lang="de-DE" sz="2800" b="1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de-DE" sz="2800" b="1" spc="-1" dirty="0" err="1">
                <a:solidFill>
                  <a:srgbClr val="000000"/>
                </a:solidFill>
                <a:latin typeface="Arial"/>
                <a:ea typeface="DejaVu Sans"/>
              </a:rPr>
              <a:t>data</a:t>
            </a:r>
            <a:r>
              <a:rPr lang="de-DE" sz="2800" b="1" spc="-1" dirty="0">
                <a:solidFill>
                  <a:srgbClr val="000000"/>
                </a:solidFill>
                <a:latin typeface="Arial"/>
                <a:ea typeface="DejaVu Sans"/>
              </a:rPr>
              <a:t>?</a:t>
            </a:r>
          </a:p>
          <a:p>
            <a:pPr>
              <a:lnSpc>
                <a:spcPct val="100000"/>
              </a:lnSpc>
            </a:pPr>
            <a:r>
              <a:rPr lang="de-DE" sz="1400" b="1" spc="-1" dirty="0">
                <a:solidFill>
                  <a:srgbClr val="000000"/>
                </a:solidFill>
                <a:latin typeface="Arial"/>
              </a:rPr>
              <a:t>A </a:t>
            </a:r>
            <a:r>
              <a:rPr lang="de-DE" sz="1400" b="1" spc="-1" dirty="0" err="1">
                <a:solidFill>
                  <a:srgbClr val="000000"/>
                </a:solidFill>
                <a:latin typeface="Arial"/>
              </a:rPr>
              <a:t>news</a:t>
            </a:r>
            <a:r>
              <a:rPr lang="de-DE" sz="1400" b="1" spc="-1" dirty="0">
                <a:solidFill>
                  <a:srgbClr val="000000"/>
                </a:solidFill>
                <a:latin typeface="Arial"/>
              </a:rPr>
              <a:t> </a:t>
            </a:r>
            <a:r>
              <a:rPr lang="de-DE" sz="1400" b="1" spc="-1" dirty="0" err="1">
                <a:solidFill>
                  <a:srgbClr val="000000"/>
                </a:solidFill>
                <a:latin typeface="Arial"/>
              </a:rPr>
              <a:t>sentiment</a:t>
            </a:r>
            <a:r>
              <a:rPr lang="de-DE" sz="1400" b="1" spc="-1" dirty="0">
                <a:solidFill>
                  <a:srgbClr val="000000"/>
                </a:solidFill>
                <a:latin typeface="Arial"/>
              </a:rPr>
              <a:t> </a:t>
            </a:r>
            <a:r>
              <a:rPr lang="de-DE" sz="1400" b="1" spc="-1" dirty="0" err="1">
                <a:solidFill>
                  <a:srgbClr val="000000"/>
                </a:solidFill>
                <a:latin typeface="Arial"/>
              </a:rPr>
              <a:t>analysis</a:t>
            </a:r>
            <a:r>
              <a:rPr lang="de-DE" sz="1400" b="1" spc="-1" dirty="0">
                <a:solidFill>
                  <a:srgbClr val="000000"/>
                </a:solidFill>
                <a:latin typeface="Arial"/>
              </a:rPr>
              <a:t> </a:t>
            </a:r>
            <a:r>
              <a:rPr lang="de-DE" sz="1400" b="1" spc="-1" dirty="0" err="1">
                <a:solidFill>
                  <a:srgbClr val="000000"/>
                </a:solidFill>
                <a:latin typeface="Arial"/>
              </a:rPr>
              <a:t>approach</a:t>
            </a:r>
            <a:endParaRPr lang="de-DE" sz="1200" b="0" strike="noStrike" spc="-1" dirty="0">
              <a:latin typeface="Arial"/>
            </a:endParaRPr>
          </a:p>
        </p:txBody>
      </p:sp>
      <p:pic>
        <p:nvPicPr>
          <p:cNvPr id="1028" name="Picture 4" descr="opencampus.sh - Update für die Bildungslandschaft">
            <a:extLst>
              <a:ext uri="{FF2B5EF4-FFF2-40B4-BE49-F238E27FC236}">
                <a16:creationId xmlns:a16="http://schemas.microsoft.com/office/drawing/2014/main" id="{02C19892-F49D-D438-CC9F-DD85BC67D8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5909" y="2681205"/>
            <a:ext cx="4635500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rofile">
            <a:extLst>
              <a:ext uri="{FF2B5EF4-FFF2-40B4-BE49-F238E27FC236}">
                <a16:creationId xmlns:a16="http://schemas.microsoft.com/office/drawing/2014/main" id="{03EABB50-796C-04B7-CD03-FCFF7AF911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2297" y="3781072"/>
            <a:ext cx="2441122" cy="1322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Welcome to the First German University of the 21st Century">
            <a:extLst>
              <a:ext uri="{FF2B5EF4-FFF2-40B4-BE49-F238E27FC236}">
                <a16:creationId xmlns:a16="http://schemas.microsoft.com/office/drawing/2014/main" id="{3DC42BCE-24E2-85D4-3C78-E1F39064C2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3659" y="3872939"/>
            <a:ext cx="2441122" cy="968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3"/>
          <p:cNvSpPr/>
          <p:nvPr/>
        </p:nvSpPr>
        <p:spPr>
          <a:xfrm>
            <a:off x="540000" y="1260000"/>
            <a:ext cx="10080000" cy="647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r>
              <a:rPr lang="de-DE" sz="28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III. Project </a:t>
            </a:r>
            <a:r>
              <a:rPr lang="de-DE" sz="2800" b="1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Steps</a:t>
            </a:r>
            <a:endParaRPr lang="de-DE" sz="2800" b="1" strike="noStrike" spc="-1" dirty="0">
              <a:solidFill>
                <a:srgbClr val="000000"/>
              </a:solidFill>
              <a:latin typeface="Arial"/>
              <a:ea typeface="DejaVu Sans"/>
            </a:endParaRPr>
          </a:p>
          <a:p>
            <a:pPr>
              <a:lnSpc>
                <a:spcPct val="100000"/>
              </a:lnSpc>
            </a:pPr>
            <a:endParaRPr lang="de-DE" sz="2800" b="1" strike="noStrike" spc="-1" dirty="0">
              <a:latin typeface="Arial"/>
            </a:endParaRPr>
          </a:p>
        </p:txBody>
      </p:sp>
      <p:sp>
        <p:nvSpPr>
          <p:cNvPr id="7" name="Abgerundetes Rechteck 6">
            <a:extLst>
              <a:ext uri="{FF2B5EF4-FFF2-40B4-BE49-F238E27FC236}">
                <a16:creationId xmlns:a16="http://schemas.microsoft.com/office/drawing/2014/main" id="{F1FDC2B3-004E-DD71-A7C6-870DFFD21319}"/>
              </a:ext>
            </a:extLst>
          </p:cNvPr>
          <p:cNvSpPr/>
          <p:nvPr/>
        </p:nvSpPr>
        <p:spPr>
          <a:xfrm>
            <a:off x="5442507" y="2764614"/>
            <a:ext cx="1600200" cy="661307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Own Model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6EF24699-6A95-7AED-B05E-27279A4E3DE3}"/>
              </a:ext>
            </a:extLst>
          </p:cNvPr>
          <p:cNvSpPr/>
          <p:nvPr/>
        </p:nvSpPr>
        <p:spPr>
          <a:xfrm>
            <a:off x="5442507" y="2054402"/>
            <a:ext cx="1600200" cy="6314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u="sng" dirty="0">
                <a:solidFill>
                  <a:sysClr val="windowText" lastClr="000000"/>
                </a:solidFill>
              </a:rPr>
              <a:t>Model Phase</a:t>
            </a:r>
          </a:p>
        </p:txBody>
      </p:sp>
      <p:sp>
        <p:nvSpPr>
          <p:cNvPr id="23" name="Abgerundetes Rechteck 22">
            <a:extLst>
              <a:ext uri="{FF2B5EF4-FFF2-40B4-BE49-F238E27FC236}">
                <a16:creationId xmlns:a16="http://schemas.microsoft.com/office/drawing/2014/main" id="{1172458D-E16B-8757-2311-E8B59F3C71C3}"/>
              </a:ext>
            </a:extLst>
          </p:cNvPr>
          <p:cNvSpPr/>
          <p:nvPr/>
        </p:nvSpPr>
        <p:spPr>
          <a:xfrm>
            <a:off x="2006599" y="3044448"/>
            <a:ext cx="2887134" cy="391277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Labeled</a:t>
            </a:r>
            <a:r>
              <a:rPr lang="de-DE" dirty="0"/>
              <a:t> Sentiment Data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56BF0A83-4EF9-99A8-0578-93A57894168A}"/>
              </a:ext>
            </a:extLst>
          </p:cNvPr>
          <p:cNvSpPr/>
          <p:nvPr/>
        </p:nvSpPr>
        <p:spPr>
          <a:xfrm>
            <a:off x="2860174" y="2054402"/>
            <a:ext cx="1600200" cy="6314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u="sng" dirty="0">
                <a:solidFill>
                  <a:sysClr val="windowText" lastClr="000000"/>
                </a:solidFill>
              </a:rPr>
              <a:t>Data</a:t>
            </a:r>
          </a:p>
        </p:txBody>
      </p:sp>
      <p:sp>
        <p:nvSpPr>
          <p:cNvPr id="25" name="Abgerundetes Rechteck 24">
            <a:extLst>
              <a:ext uri="{FF2B5EF4-FFF2-40B4-BE49-F238E27FC236}">
                <a16:creationId xmlns:a16="http://schemas.microsoft.com/office/drawing/2014/main" id="{5AB4F17D-8E89-4F48-CA8F-F45C56005FE9}"/>
              </a:ext>
            </a:extLst>
          </p:cNvPr>
          <p:cNvSpPr/>
          <p:nvPr/>
        </p:nvSpPr>
        <p:spPr>
          <a:xfrm>
            <a:off x="2006599" y="3598669"/>
            <a:ext cx="2887134" cy="391277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News </a:t>
            </a:r>
            <a:r>
              <a:rPr lang="de-DE" dirty="0" err="1"/>
              <a:t>Article</a:t>
            </a:r>
            <a:r>
              <a:rPr lang="de-DE" dirty="0"/>
              <a:t> Data</a:t>
            </a:r>
          </a:p>
        </p:txBody>
      </p:sp>
      <p:sp>
        <p:nvSpPr>
          <p:cNvPr id="26" name="Abgerundetes Rechteck 25">
            <a:extLst>
              <a:ext uri="{FF2B5EF4-FFF2-40B4-BE49-F238E27FC236}">
                <a16:creationId xmlns:a16="http://schemas.microsoft.com/office/drawing/2014/main" id="{CDC69644-E713-0C80-4B13-1835CA40CB51}"/>
              </a:ext>
            </a:extLst>
          </p:cNvPr>
          <p:cNvSpPr/>
          <p:nvPr/>
        </p:nvSpPr>
        <p:spPr>
          <a:xfrm>
            <a:off x="2006599" y="4178815"/>
            <a:ext cx="2887134" cy="391277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Short Volume Data</a:t>
            </a:r>
          </a:p>
        </p:txBody>
      </p:sp>
      <p:sp>
        <p:nvSpPr>
          <p:cNvPr id="27" name="Abgerundetes Rechteck 26">
            <a:extLst>
              <a:ext uri="{FF2B5EF4-FFF2-40B4-BE49-F238E27FC236}">
                <a16:creationId xmlns:a16="http://schemas.microsoft.com/office/drawing/2014/main" id="{E6BD3758-2B8C-75A6-A196-D8BF42E34E05}"/>
              </a:ext>
            </a:extLst>
          </p:cNvPr>
          <p:cNvSpPr/>
          <p:nvPr/>
        </p:nvSpPr>
        <p:spPr>
          <a:xfrm>
            <a:off x="5442507" y="4320629"/>
            <a:ext cx="1600200" cy="661307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Pretrained</a:t>
            </a:r>
            <a:r>
              <a:rPr lang="de-DE" dirty="0"/>
              <a:t> Models</a:t>
            </a:r>
          </a:p>
        </p:txBody>
      </p: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01471894-D702-4ECE-C0CD-40DF79E6C948}"/>
              </a:ext>
            </a:extLst>
          </p:cNvPr>
          <p:cNvCxnSpPr>
            <a:stCxn id="23" idx="3"/>
            <a:endCxn id="7" idx="1"/>
          </p:cNvCxnSpPr>
          <p:nvPr/>
        </p:nvCxnSpPr>
        <p:spPr>
          <a:xfrm flipV="1">
            <a:off x="4893733" y="3095268"/>
            <a:ext cx="548774" cy="14481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6FB0D61A-D6D0-CC24-BC7D-5E3916E9B149}"/>
              </a:ext>
            </a:extLst>
          </p:cNvPr>
          <p:cNvCxnSpPr>
            <a:cxnSpLocks/>
            <a:stCxn id="25" idx="3"/>
            <a:endCxn id="7" idx="1"/>
          </p:cNvCxnSpPr>
          <p:nvPr/>
        </p:nvCxnSpPr>
        <p:spPr>
          <a:xfrm flipV="1">
            <a:off x="4893733" y="3095268"/>
            <a:ext cx="548774" cy="69904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E71B9508-547E-11F8-3822-66D23890B5CE}"/>
              </a:ext>
            </a:extLst>
          </p:cNvPr>
          <p:cNvCxnSpPr>
            <a:cxnSpLocks/>
            <a:stCxn id="26" idx="3"/>
            <a:endCxn id="7" idx="1"/>
          </p:cNvCxnSpPr>
          <p:nvPr/>
        </p:nvCxnSpPr>
        <p:spPr>
          <a:xfrm flipV="1">
            <a:off x="4893733" y="3095268"/>
            <a:ext cx="548774" cy="127918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B96ED5B1-0E4A-D11E-62DB-452D680432E3}"/>
              </a:ext>
            </a:extLst>
          </p:cNvPr>
          <p:cNvCxnSpPr>
            <a:cxnSpLocks/>
            <a:stCxn id="25" idx="3"/>
            <a:endCxn id="27" idx="1"/>
          </p:cNvCxnSpPr>
          <p:nvPr/>
        </p:nvCxnSpPr>
        <p:spPr>
          <a:xfrm>
            <a:off x="4893733" y="3794308"/>
            <a:ext cx="548774" cy="85697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6271915B-C7A1-AC2B-BCCB-D088C3F5E7BA}"/>
              </a:ext>
            </a:extLst>
          </p:cNvPr>
          <p:cNvCxnSpPr>
            <a:cxnSpLocks/>
            <a:stCxn id="26" idx="3"/>
            <a:endCxn id="27" idx="1"/>
          </p:cNvCxnSpPr>
          <p:nvPr/>
        </p:nvCxnSpPr>
        <p:spPr>
          <a:xfrm>
            <a:off x="4893733" y="4374454"/>
            <a:ext cx="548774" cy="27682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2534906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Christian-Albrechts-Universität zu Kiel | Hochschulen | ME2BE">
            <a:extLst>
              <a:ext uri="{FF2B5EF4-FFF2-40B4-BE49-F238E27FC236}">
                <a16:creationId xmlns:a16="http://schemas.microsoft.com/office/drawing/2014/main" id="{1ED7CE91-FEF0-8C79-91C6-8CCD91EB18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4638" y="-1"/>
            <a:ext cx="9715762" cy="6480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DA137403-DB07-2749-9E35-15BD446D2D71}"/>
              </a:ext>
            </a:extLst>
          </p:cNvPr>
          <p:cNvSpPr/>
          <p:nvPr/>
        </p:nvSpPr>
        <p:spPr>
          <a:xfrm>
            <a:off x="89" y="-1"/>
            <a:ext cx="3406438" cy="6480175"/>
          </a:xfrm>
          <a:prstGeom prst="rect">
            <a:avLst/>
          </a:prstGeom>
          <a:solidFill>
            <a:srgbClr val="9A1B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701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AF58884E-108D-3748-B437-FC2DA44109DE}"/>
              </a:ext>
            </a:extLst>
          </p:cNvPr>
          <p:cNvSpPr/>
          <p:nvPr/>
        </p:nvSpPr>
        <p:spPr>
          <a:xfrm>
            <a:off x="89" y="2403448"/>
            <a:ext cx="3406438" cy="21139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646" b="1" dirty="0"/>
              <a:t>III. Project </a:t>
            </a:r>
            <a:r>
              <a:rPr lang="de-DE" sz="2646" b="1" dirty="0" err="1"/>
              <a:t>Steps</a:t>
            </a:r>
            <a:endParaRPr lang="de-DE" sz="2646" b="1" dirty="0"/>
          </a:p>
          <a:p>
            <a:pPr algn="ctr"/>
            <a:r>
              <a:rPr lang="de-DE" sz="2646" b="1" dirty="0"/>
              <a:t>Data Research</a:t>
            </a:r>
            <a:endParaRPr lang="de-DE" sz="2646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A2764E3-B579-BED2-D9D6-64E7599595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8539" y="-1"/>
            <a:ext cx="1851861" cy="536241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50D6C09F-D31C-FD09-FE35-C75E5966310C}"/>
              </a:ext>
            </a:extLst>
          </p:cNvPr>
          <p:cNvSpPr txBox="1"/>
          <p:nvPr/>
        </p:nvSpPr>
        <p:spPr>
          <a:xfrm>
            <a:off x="3406526" y="6276600"/>
            <a:ext cx="7984051" cy="208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78"/>
              <a:t>Bildquelle: </a:t>
            </a:r>
          </a:p>
          <a:p>
            <a:r>
              <a:rPr lang="de-DE" sz="378"/>
              <a:t>https://</a:t>
            </a:r>
            <a:r>
              <a:rPr lang="de-DE" sz="378" err="1"/>
              <a:t>www.google.com</a:t>
            </a:r>
            <a:r>
              <a:rPr lang="de-DE" sz="378"/>
              <a:t>/</a:t>
            </a:r>
            <a:r>
              <a:rPr lang="de-DE" sz="378" err="1"/>
              <a:t>url?sa</a:t>
            </a:r>
            <a:r>
              <a:rPr lang="de-DE" sz="378"/>
              <a:t>=</a:t>
            </a:r>
            <a:r>
              <a:rPr lang="de-DE" sz="378" err="1"/>
              <a:t>i&amp;url</a:t>
            </a:r>
            <a:r>
              <a:rPr lang="de-DE" sz="378"/>
              <a:t>=https%3A%2F%2Fme2be.de%2Fhochschulen%2Fcau-christian-albrechts-universitaet-zu-kiel%2F&amp;psig=AOvVaw3pyzL9cEIYeIjpIqHRPR5F&amp;ust=1667135603618000&amp;source=</a:t>
            </a:r>
            <a:r>
              <a:rPr lang="de-DE" sz="378" err="1"/>
              <a:t>images&amp;cd</a:t>
            </a:r>
            <a:r>
              <a:rPr lang="de-DE" sz="378"/>
              <a:t>=</a:t>
            </a:r>
            <a:r>
              <a:rPr lang="de-DE" sz="378" err="1"/>
              <a:t>vfe&amp;ved</a:t>
            </a:r>
            <a:r>
              <a:rPr lang="de-DE" sz="378"/>
              <a:t>=0CAoQjRxqFwoTCKDeyqLChfsCFQAAAAAdAAAAABAM</a:t>
            </a:r>
          </a:p>
        </p:txBody>
      </p:sp>
    </p:spTree>
    <p:extLst>
      <p:ext uri="{BB962C8B-B14F-4D97-AF65-F5344CB8AC3E}">
        <p14:creationId xmlns:p14="http://schemas.microsoft.com/office/powerpoint/2010/main" val="40076335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3"/>
          <p:cNvSpPr/>
          <p:nvPr/>
        </p:nvSpPr>
        <p:spPr>
          <a:xfrm>
            <a:off x="540000" y="1260000"/>
            <a:ext cx="10080000" cy="647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r>
              <a:rPr lang="de-DE" sz="28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III. Project </a:t>
            </a:r>
            <a:r>
              <a:rPr lang="de-DE" sz="2800" b="1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Steps</a:t>
            </a:r>
            <a:endParaRPr lang="de-DE" sz="2800" b="1" strike="noStrike" spc="-1" dirty="0">
              <a:solidFill>
                <a:srgbClr val="000000"/>
              </a:solidFill>
              <a:latin typeface="Arial"/>
              <a:ea typeface="DejaVu Sans"/>
            </a:endParaRPr>
          </a:p>
          <a:p>
            <a:pPr>
              <a:lnSpc>
                <a:spcPct val="100000"/>
              </a:lnSpc>
            </a:pPr>
            <a:endParaRPr lang="de-DE" sz="2800" b="1" strike="noStrike" spc="-1" dirty="0">
              <a:latin typeface="Arial"/>
            </a:endParaRPr>
          </a:p>
        </p:txBody>
      </p:sp>
      <p:sp>
        <p:nvSpPr>
          <p:cNvPr id="3" name="CustomShape 1"/>
          <p:cNvSpPr/>
          <p:nvPr/>
        </p:nvSpPr>
        <p:spPr>
          <a:xfrm>
            <a:off x="540000" y="2160000"/>
            <a:ext cx="10079640" cy="2160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endParaRPr lang="de-DE" sz="1600" spc="-1" dirty="0">
              <a:solidFill>
                <a:srgbClr val="000000"/>
              </a:solidFill>
            </a:endParaRPr>
          </a:p>
        </p:txBody>
      </p:sp>
      <p:sp>
        <p:nvSpPr>
          <p:cNvPr id="4" name="Abgerundetes Rechteck 3">
            <a:extLst>
              <a:ext uri="{FF2B5EF4-FFF2-40B4-BE49-F238E27FC236}">
                <a16:creationId xmlns:a16="http://schemas.microsoft.com/office/drawing/2014/main" id="{97C4E30A-134A-1247-D447-2882CFCC35E0}"/>
              </a:ext>
            </a:extLst>
          </p:cNvPr>
          <p:cNvSpPr/>
          <p:nvPr/>
        </p:nvSpPr>
        <p:spPr>
          <a:xfrm>
            <a:off x="3251435" y="2041070"/>
            <a:ext cx="1600200" cy="661307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Data Aggregation</a:t>
            </a:r>
          </a:p>
        </p:txBody>
      </p:sp>
      <p:sp>
        <p:nvSpPr>
          <p:cNvPr id="5" name="Abgerundetes Rechteck 4">
            <a:extLst>
              <a:ext uri="{FF2B5EF4-FFF2-40B4-BE49-F238E27FC236}">
                <a16:creationId xmlns:a16="http://schemas.microsoft.com/office/drawing/2014/main" id="{F57DA7C3-84C8-ADDD-471C-EC66047D292D}"/>
              </a:ext>
            </a:extLst>
          </p:cNvPr>
          <p:cNvSpPr/>
          <p:nvPr/>
        </p:nvSpPr>
        <p:spPr>
          <a:xfrm>
            <a:off x="5774273" y="2041070"/>
            <a:ext cx="2328386" cy="661307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Data </a:t>
            </a:r>
            <a:r>
              <a:rPr lang="de-DE" dirty="0" err="1"/>
              <a:t>Cleaning</a:t>
            </a:r>
            <a:r>
              <a:rPr lang="de-DE" dirty="0"/>
              <a:t>/</a:t>
            </a:r>
            <a:r>
              <a:rPr lang="de-DE" dirty="0" err="1"/>
              <a:t>Formatting</a:t>
            </a:r>
            <a:endParaRPr lang="de-DE" dirty="0"/>
          </a:p>
        </p:txBody>
      </p:sp>
      <p:sp>
        <p:nvSpPr>
          <p:cNvPr id="6" name="Abgerundetes Rechteck 5">
            <a:extLst>
              <a:ext uri="{FF2B5EF4-FFF2-40B4-BE49-F238E27FC236}">
                <a16:creationId xmlns:a16="http://schemas.microsoft.com/office/drawing/2014/main" id="{E9753D19-9FBD-59FE-7752-DBA0D51CD6EC}"/>
              </a:ext>
            </a:extLst>
          </p:cNvPr>
          <p:cNvSpPr/>
          <p:nvPr/>
        </p:nvSpPr>
        <p:spPr>
          <a:xfrm>
            <a:off x="9322410" y="2041070"/>
            <a:ext cx="1297230" cy="661307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Data </a:t>
            </a:r>
            <a:r>
              <a:rPr lang="de-DE" dirty="0" err="1"/>
              <a:t>Selection</a:t>
            </a:r>
            <a:endParaRPr lang="de-DE" dirty="0"/>
          </a:p>
        </p:txBody>
      </p:sp>
      <p:sp>
        <p:nvSpPr>
          <p:cNvPr id="7" name="Abgerundetes Rechteck 6">
            <a:extLst>
              <a:ext uri="{FF2B5EF4-FFF2-40B4-BE49-F238E27FC236}">
                <a16:creationId xmlns:a16="http://schemas.microsoft.com/office/drawing/2014/main" id="{F1FDC2B3-004E-DD71-A7C6-870DFFD21319}"/>
              </a:ext>
            </a:extLst>
          </p:cNvPr>
          <p:cNvSpPr/>
          <p:nvPr/>
        </p:nvSpPr>
        <p:spPr>
          <a:xfrm>
            <a:off x="540000" y="2041070"/>
            <a:ext cx="1600200" cy="661307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Data Research</a:t>
            </a:r>
          </a:p>
        </p:txBody>
      </p:sp>
      <p:sp>
        <p:nvSpPr>
          <p:cNvPr id="8" name="Abgerundetes Rechteck 7">
            <a:extLst>
              <a:ext uri="{FF2B5EF4-FFF2-40B4-BE49-F238E27FC236}">
                <a16:creationId xmlns:a16="http://schemas.microsoft.com/office/drawing/2014/main" id="{C501E041-9D24-0FF3-5CB8-ACC281C2DFF8}"/>
              </a:ext>
            </a:extLst>
          </p:cNvPr>
          <p:cNvSpPr/>
          <p:nvPr/>
        </p:nvSpPr>
        <p:spPr>
          <a:xfrm>
            <a:off x="8945915" y="3447139"/>
            <a:ext cx="1672521" cy="661307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Data/Feature Engineering</a:t>
            </a:r>
          </a:p>
        </p:txBody>
      </p:sp>
      <p:sp>
        <p:nvSpPr>
          <p:cNvPr id="9" name="Abgerundetes Rechteck 8">
            <a:extLst>
              <a:ext uri="{FF2B5EF4-FFF2-40B4-BE49-F238E27FC236}">
                <a16:creationId xmlns:a16="http://schemas.microsoft.com/office/drawing/2014/main" id="{747E8EE8-53E8-72F6-7C52-4EACFA4AA871}"/>
              </a:ext>
            </a:extLst>
          </p:cNvPr>
          <p:cNvSpPr/>
          <p:nvPr/>
        </p:nvSpPr>
        <p:spPr>
          <a:xfrm>
            <a:off x="4527980" y="3447138"/>
            <a:ext cx="2103680" cy="661307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Model </a:t>
            </a:r>
            <a:r>
              <a:rPr lang="de-DE" dirty="0" err="1"/>
              <a:t>setup</a:t>
            </a:r>
            <a:r>
              <a:rPr lang="de-DE" dirty="0"/>
              <a:t>: NLP Classification</a:t>
            </a:r>
          </a:p>
        </p:txBody>
      </p:sp>
      <p:sp>
        <p:nvSpPr>
          <p:cNvPr id="10" name="Abgerundetes Rechteck 9">
            <a:extLst>
              <a:ext uri="{FF2B5EF4-FFF2-40B4-BE49-F238E27FC236}">
                <a16:creationId xmlns:a16="http://schemas.microsoft.com/office/drawing/2014/main" id="{5C4B216B-7E91-A75A-48B1-C007F03DF51D}"/>
              </a:ext>
            </a:extLst>
          </p:cNvPr>
          <p:cNvSpPr/>
          <p:nvPr/>
        </p:nvSpPr>
        <p:spPr>
          <a:xfrm>
            <a:off x="538748" y="4734111"/>
            <a:ext cx="1518652" cy="661307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Model </a:t>
            </a:r>
            <a:r>
              <a:rPr lang="de-DE" dirty="0" err="1"/>
              <a:t>optimization</a:t>
            </a:r>
            <a:endParaRPr lang="de-DE" dirty="0"/>
          </a:p>
        </p:txBody>
      </p:sp>
      <p:sp>
        <p:nvSpPr>
          <p:cNvPr id="11" name="Abgerundetes Rechteck 10">
            <a:extLst>
              <a:ext uri="{FF2B5EF4-FFF2-40B4-BE49-F238E27FC236}">
                <a16:creationId xmlns:a16="http://schemas.microsoft.com/office/drawing/2014/main" id="{270FB668-A22E-E4AD-F566-315CAD3B7886}"/>
              </a:ext>
            </a:extLst>
          </p:cNvPr>
          <p:cNvSpPr/>
          <p:nvPr/>
        </p:nvSpPr>
        <p:spPr>
          <a:xfrm>
            <a:off x="538748" y="3447138"/>
            <a:ext cx="1245618" cy="661307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Model </a:t>
            </a:r>
            <a:r>
              <a:rPr lang="de-DE" dirty="0" err="1"/>
              <a:t>training</a:t>
            </a:r>
            <a:endParaRPr lang="de-DE" dirty="0"/>
          </a:p>
        </p:txBody>
      </p:sp>
      <p:sp>
        <p:nvSpPr>
          <p:cNvPr id="13" name="Abgerundetes Rechteck 12">
            <a:extLst>
              <a:ext uri="{FF2B5EF4-FFF2-40B4-BE49-F238E27FC236}">
                <a16:creationId xmlns:a16="http://schemas.microsoft.com/office/drawing/2014/main" id="{8F423858-71A7-64B8-9267-2650A2E7129B}"/>
              </a:ext>
            </a:extLst>
          </p:cNvPr>
          <p:cNvSpPr/>
          <p:nvPr/>
        </p:nvSpPr>
        <p:spPr>
          <a:xfrm>
            <a:off x="7900933" y="4732936"/>
            <a:ext cx="2667095" cy="661307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Inference</a:t>
            </a:r>
            <a:r>
              <a:rPr lang="de-DE" dirty="0"/>
              <a:t>, </a:t>
            </a:r>
            <a:r>
              <a:rPr lang="de-DE" dirty="0" err="1"/>
              <a:t>Statistics</a:t>
            </a:r>
            <a:r>
              <a:rPr lang="de-DE" dirty="0"/>
              <a:t> and </a:t>
            </a:r>
            <a:r>
              <a:rPr lang="de-DE" dirty="0" err="1"/>
              <a:t>Robustness</a:t>
            </a:r>
            <a:r>
              <a:rPr lang="de-DE" dirty="0"/>
              <a:t> Tests</a:t>
            </a:r>
          </a:p>
        </p:txBody>
      </p:sp>
      <p:sp>
        <p:nvSpPr>
          <p:cNvPr id="14" name="Pfeil nach rechts 13">
            <a:extLst>
              <a:ext uri="{FF2B5EF4-FFF2-40B4-BE49-F238E27FC236}">
                <a16:creationId xmlns:a16="http://schemas.microsoft.com/office/drawing/2014/main" id="{AF48A8F0-F843-B619-D458-2A63059922E2}"/>
              </a:ext>
            </a:extLst>
          </p:cNvPr>
          <p:cNvSpPr/>
          <p:nvPr/>
        </p:nvSpPr>
        <p:spPr>
          <a:xfrm>
            <a:off x="2250863" y="2212973"/>
            <a:ext cx="889908" cy="31750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Pfeil nach rechts 14">
            <a:extLst>
              <a:ext uri="{FF2B5EF4-FFF2-40B4-BE49-F238E27FC236}">
                <a16:creationId xmlns:a16="http://schemas.microsoft.com/office/drawing/2014/main" id="{6A06538F-4E98-26AE-98E6-6D73949767B3}"/>
              </a:ext>
            </a:extLst>
          </p:cNvPr>
          <p:cNvSpPr/>
          <p:nvPr/>
        </p:nvSpPr>
        <p:spPr>
          <a:xfrm>
            <a:off x="4884365" y="2212973"/>
            <a:ext cx="889908" cy="31750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Pfeil nach rechts 15">
            <a:extLst>
              <a:ext uri="{FF2B5EF4-FFF2-40B4-BE49-F238E27FC236}">
                <a16:creationId xmlns:a16="http://schemas.microsoft.com/office/drawing/2014/main" id="{62E00B07-7338-22C0-0757-B18BF29F9256}"/>
              </a:ext>
            </a:extLst>
          </p:cNvPr>
          <p:cNvSpPr/>
          <p:nvPr/>
        </p:nvSpPr>
        <p:spPr>
          <a:xfrm>
            <a:off x="8267580" y="2212973"/>
            <a:ext cx="889908" cy="31750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Pfeil nach rechts 16">
            <a:extLst>
              <a:ext uri="{FF2B5EF4-FFF2-40B4-BE49-F238E27FC236}">
                <a16:creationId xmlns:a16="http://schemas.microsoft.com/office/drawing/2014/main" id="{97AEA830-C538-6E19-100C-EC697D5C8EFD}"/>
              </a:ext>
            </a:extLst>
          </p:cNvPr>
          <p:cNvSpPr/>
          <p:nvPr/>
        </p:nvSpPr>
        <p:spPr>
          <a:xfrm rot="5400000">
            <a:off x="9654775" y="2916009"/>
            <a:ext cx="580887" cy="31750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Pfeil nach rechts 17">
            <a:extLst>
              <a:ext uri="{FF2B5EF4-FFF2-40B4-BE49-F238E27FC236}">
                <a16:creationId xmlns:a16="http://schemas.microsoft.com/office/drawing/2014/main" id="{435773E3-673C-1FB0-E577-F1D403D19CDB}"/>
              </a:ext>
            </a:extLst>
          </p:cNvPr>
          <p:cNvSpPr/>
          <p:nvPr/>
        </p:nvSpPr>
        <p:spPr>
          <a:xfrm rot="10800000">
            <a:off x="6702998" y="3619043"/>
            <a:ext cx="2171580" cy="31750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Pfeil nach rechts 18">
            <a:extLst>
              <a:ext uri="{FF2B5EF4-FFF2-40B4-BE49-F238E27FC236}">
                <a16:creationId xmlns:a16="http://schemas.microsoft.com/office/drawing/2014/main" id="{B1AEE991-49EF-D4D8-FC4D-D5DD20210B42}"/>
              </a:ext>
            </a:extLst>
          </p:cNvPr>
          <p:cNvSpPr/>
          <p:nvPr/>
        </p:nvSpPr>
        <p:spPr>
          <a:xfrm rot="10800000">
            <a:off x="1855700" y="3619043"/>
            <a:ext cx="2600942" cy="31750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Pfeil nach rechts 19">
            <a:extLst>
              <a:ext uri="{FF2B5EF4-FFF2-40B4-BE49-F238E27FC236}">
                <a16:creationId xmlns:a16="http://schemas.microsoft.com/office/drawing/2014/main" id="{AC9D4BA3-A36E-DB30-0F78-35A251AD2B12}"/>
              </a:ext>
            </a:extLst>
          </p:cNvPr>
          <p:cNvSpPr/>
          <p:nvPr/>
        </p:nvSpPr>
        <p:spPr>
          <a:xfrm>
            <a:off x="2140200" y="4912359"/>
            <a:ext cx="5689350" cy="31750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Pfeil nach rechts 20">
            <a:extLst>
              <a:ext uri="{FF2B5EF4-FFF2-40B4-BE49-F238E27FC236}">
                <a16:creationId xmlns:a16="http://schemas.microsoft.com/office/drawing/2014/main" id="{60A37F8C-5FE1-A959-D35A-E56D9A5498AA}"/>
              </a:ext>
            </a:extLst>
          </p:cNvPr>
          <p:cNvSpPr/>
          <p:nvPr/>
        </p:nvSpPr>
        <p:spPr>
          <a:xfrm rot="5400000">
            <a:off x="900772" y="4235531"/>
            <a:ext cx="477103" cy="31750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DF56F857-7D75-BB4B-B86C-66B283A0CE5A}"/>
              </a:ext>
            </a:extLst>
          </p:cNvPr>
          <p:cNvSpPr/>
          <p:nvPr/>
        </p:nvSpPr>
        <p:spPr>
          <a:xfrm>
            <a:off x="429336" y="1941462"/>
            <a:ext cx="1788797" cy="8800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7904427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3"/>
          <p:cNvSpPr/>
          <p:nvPr/>
        </p:nvSpPr>
        <p:spPr>
          <a:xfrm>
            <a:off x="540000" y="1260000"/>
            <a:ext cx="10080000" cy="647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r>
              <a:rPr lang="de-DE" sz="28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III. Project </a:t>
            </a:r>
            <a:r>
              <a:rPr lang="de-DE" sz="2800" b="1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Steps</a:t>
            </a:r>
            <a:endParaRPr lang="de-DE" sz="2800" b="1" strike="noStrike" spc="-1" dirty="0">
              <a:solidFill>
                <a:srgbClr val="000000"/>
              </a:solidFill>
              <a:latin typeface="Arial"/>
              <a:ea typeface="DejaVu Sans"/>
            </a:endParaRPr>
          </a:p>
          <a:p>
            <a:pPr>
              <a:lnSpc>
                <a:spcPct val="100000"/>
              </a:lnSpc>
            </a:pPr>
            <a:endParaRPr lang="de-DE" sz="2800" b="1" strike="noStrike" spc="-1" dirty="0">
              <a:latin typeface="Arial"/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DBA77961-D247-5BA3-8233-CF535DE53699}"/>
              </a:ext>
            </a:extLst>
          </p:cNvPr>
          <p:cNvSpPr/>
          <p:nvPr/>
        </p:nvSpPr>
        <p:spPr>
          <a:xfrm>
            <a:off x="9767888" y="702732"/>
            <a:ext cx="1752600" cy="4233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Data Research</a:t>
            </a:r>
          </a:p>
        </p:txBody>
      </p:sp>
      <p:graphicFrame>
        <p:nvGraphicFramePr>
          <p:cNvPr id="5" name="Diagramm 4">
            <a:extLst>
              <a:ext uri="{FF2B5EF4-FFF2-40B4-BE49-F238E27FC236}">
                <a16:creationId xmlns:a16="http://schemas.microsoft.com/office/drawing/2014/main" id="{0B1E82EF-743C-A2E1-D112-2C6A5993E6E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03947012"/>
              </p:ext>
            </p:extLst>
          </p:nvPr>
        </p:nvGraphicFramePr>
        <p:xfrm>
          <a:off x="2127487" y="1811866"/>
          <a:ext cx="7828276" cy="43743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51723401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3"/>
          <p:cNvSpPr/>
          <p:nvPr/>
        </p:nvSpPr>
        <p:spPr>
          <a:xfrm>
            <a:off x="540000" y="1260000"/>
            <a:ext cx="10080000" cy="647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r>
              <a:rPr lang="de-DE" sz="28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III. Project </a:t>
            </a:r>
            <a:r>
              <a:rPr lang="de-DE" sz="2800" b="1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Steps</a:t>
            </a:r>
            <a:endParaRPr lang="de-DE" sz="2800" b="1" strike="noStrike" spc="-1" dirty="0">
              <a:solidFill>
                <a:srgbClr val="000000"/>
              </a:solidFill>
              <a:latin typeface="Arial"/>
              <a:ea typeface="DejaVu Sans"/>
            </a:endParaRPr>
          </a:p>
          <a:p>
            <a:pPr>
              <a:lnSpc>
                <a:spcPct val="100000"/>
              </a:lnSpc>
            </a:pPr>
            <a:endParaRPr lang="de-DE" sz="2800" b="1" strike="noStrike" spc="-1" dirty="0">
              <a:latin typeface="Arial"/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DBA77961-D247-5BA3-8233-CF535DE53699}"/>
              </a:ext>
            </a:extLst>
          </p:cNvPr>
          <p:cNvSpPr/>
          <p:nvPr/>
        </p:nvSpPr>
        <p:spPr>
          <a:xfrm>
            <a:off x="9767888" y="702732"/>
            <a:ext cx="1752600" cy="4233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Data Research</a:t>
            </a:r>
          </a:p>
        </p:txBody>
      </p:sp>
      <p:graphicFrame>
        <p:nvGraphicFramePr>
          <p:cNvPr id="5" name="Diagramm 4">
            <a:extLst>
              <a:ext uri="{FF2B5EF4-FFF2-40B4-BE49-F238E27FC236}">
                <a16:creationId xmlns:a16="http://schemas.microsoft.com/office/drawing/2014/main" id="{0B1E82EF-743C-A2E1-D112-2C6A5993E6E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95020689"/>
              </p:ext>
            </p:extLst>
          </p:nvPr>
        </p:nvGraphicFramePr>
        <p:xfrm>
          <a:off x="2202372" y="1583820"/>
          <a:ext cx="6755256" cy="20416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Rechteck 3">
            <a:extLst>
              <a:ext uri="{FF2B5EF4-FFF2-40B4-BE49-F238E27FC236}">
                <a16:creationId xmlns:a16="http://schemas.microsoft.com/office/drawing/2014/main" id="{0A956D5B-C4D5-3E06-1068-EC0FD3462D90}"/>
              </a:ext>
            </a:extLst>
          </p:cNvPr>
          <p:cNvSpPr/>
          <p:nvPr/>
        </p:nvSpPr>
        <p:spPr>
          <a:xfrm>
            <a:off x="3802430" y="4985080"/>
            <a:ext cx="1014431" cy="6314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 err="1">
                <a:solidFill>
                  <a:sysClr val="windowText" lastClr="000000"/>
                </a:solidFill>
              </a:rPr>
              <a:t>Full</a:t>
            </a:r>
            <a:r>
              <a:rPr lang="de-DE" sz="1100" dirty="0">
                <a:solidFill>
                  <a:sysClr val="windowText" lastClr="000000"/>
                </a:solidFill>
              </a:rPr>
              <a:t> </a:t>
            </a:r>
            <a:r>
              <a:rPr lang="de-DE" sz="1100" dirty="0" err="1">
                <a:solidFill>
                  <a:sysClr val="windowText" lastClr="000000"/>
                </a:solidFill>
              </a:rPr>
              <a:t>news</a:t>
            </a:r>
            <a:r>
              <a:rPr lang="de-DE" sz="1100" dirty="0">
                <a:solidFill>
                  <a:sysClr val="windowText" lastClr="000000"/>
                </a:solidFill>
              </a:rPr>
              <a:t> </a:t>
            </a:r>
            <a:r>
              <a:rPr lang="de-DE" sz="1100" dirty="0" err="1">
                <a:solidFill>
                  <a:sysClr val="windowText" lastClr="000000"/>
                </a:solidFill>
              </a:rPr>
              <a:t>article</a:t>
            </a:r>
            <a:r>
              <a:rPr lang="de-DE" sz="1100" dirty="0">
                <a:solidFill>
                  <a:sysClr val="windowText" lastClr="000000"/>
                </a:solidFill>
              </a:rPr>
              <a:t> </a:t>
            </a:r>
            <a:r>
              <a:rPr lang="de-DE" sz="1100" dirty="0" err="1">
                <a:solidFill>
                  <a:sysClr val="windowText" lastClr="000000"/>
                </a:solidFill>
              </a:rPr>
              <a:t>body</a:t>
            </a:r>
            <a:endParaRPr lang="de-DE" sz="1100" dirty="0">
              <a:solidFill>
                <a:sysClr val="windowText" lastClr="000000"/>
              </a:solidFill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5917E51A-2F74-9451-EC93-B58E10B1AEF1}"/>
              </a:ext>
            </a:extLst>
          </p:cNvPr>
          <p:cNvSpPr/>
          <p:nvPr/>
        </p:nvSpPr>
        <p:spPr>
          <a:xfrm>
            <a:off x="5181980" y="4985080"/>
            <a:ext cx="1014431" cy="8858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ysClr val="windowText" lastClr="000000"/>
                </a:solidFill>
              </a:rPr>
              <a:t>Long </a:t>
            </a:r>
            <a:r>
              <a:rPr lang="de-DE" sz="1100" dirty="0" err="1">
                <a:solidFill>
                  <a:sysClr val="windowText" lastClr="000000"/>
                </a:solidFill>
              </a:rPr>
              <a:t>history</a:t>
            </a:r>
            <a:r>
              <a:rPr lang="de-DE" sz="1100" dirty="0">
                <a:solidFill>
                  <a:sysClr val="windowText" lastClr="000000"/>
                </a:solidFill>
              </a:rPr>
              <a:t> </a:t>
            </a:r>
            <a:r>
              <a:rPr lang="de-DE" sz="1100" dirty="0" err="1">
                <a:solidFill>
                  <a:sysClr val="windowText" lastClr="000000"/>
                </a:solidFill>
              </a:rPr>
              <a:t>of</a:t>
            </a:r>
            <a:r>
              <a:rPr lang="de-DE" sz="1100" dirty="0">
                <a:solidFill>
                  <a:sysClr val="windowText" lastClr="000000"/>
                </a:solidFill>
              </a:rPr>
              <a:t> </a:t>
            </a:r>
            <a:r>
              <a:rPr lang="de-DE" sz="1100" dirty="0" err="1">
                <a:solidFill>
                  <a:sysClr val="windowText" lastClr="000000"/>
                </a:solidFill>
              </a:rPr>
              <a:t>news</a:t>
            </a:r>
            <a:r>
              <a:rPr lang="de-DE" sz="1100" dirty="0">
                <a:solidFill>
                  <a:sysClr val="windowText" lastClr="000000"/>
                </a:solidFill>
              </a:rPr>
              <a:t> </a:t>
            </a:r>
            <a:r>
              <a:rPr lang="de-DE" sz="1100" dirty="0" err="1">
                <a:solidFill>
                  <a:sysClr val="windowText" lastClr="000000"/>
                </a:solidFill>
              </a:rPr>
              <a:t>articles</a:t>
            </a:r>
            <a:r>
              <a:rPr lang="de-DE" sz="1100" dirty="0">
                <a:solidFill>
                  <a:sysClr val="windowText" lastClr="000000"/>
                </a:solidFill>
              </a:rPr>
              <a:t> in multiple </a:t>
            </a:r>
            <a:r>
              <a:rPr lang="de-DE" sz="1100" dirty="0" err="1">
                <a:solidFill>
                  <a:sysClr val="windowText" lastClr="000000"/>
                </a:solidFill>
              </a:rPr>
              <a:t>languages</a:t>
            </a:r>
            <a:endParaRPr lang="de-DE" sz="1100" dirty="0">
              <a:solidFill>
                <a:sysClr val="windowText" lastClr="000000"/>
              </a:solidFill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23C35D52-76A9-0F3A-E711-4E7B337EE1BA}"/>
              </a:ext>
            </a:extLst>
          </p:cNvPr>
          <p:cNvSpPr/>
          <p:nvPr/>
        </p:nvSpPr>
        <p:spPr>
          <a:xfrm>
            <a:off x="6703626" y="4985080"/>
            <a:ext cx="1014431" cy="6476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 err="1">
                <a:solidFill>
                  <a:sysClr val="windowText" lastClr="000000"/>
                </a:solidFill>
              </a:rPr>
              <a:t>Numerical</a:t>
            </a:r>
            <a:r>
              <a:rPr lang="de-DE" sz="1100" dirty="0">
                <a:solidFill>
                  <a:sysClr val="windowText" lastClr="000000"/>
                </a:solidFill>
              </a:rPr>
              <a:t> Labels </a:t>
            </a:r>
            <a:r>
              <a:rPr lang="de-DE" sz="1100" dirty="0" err="1">
                <a:solidFill>
                  <a:sysClr val="windowText" lastClr="000000"/>
                </a:solidFill>
              </a:rPr>
              <a:t>for</a:t>
            </a:r>
            <a:r>
              <a:rPr lang="de-DE" sz="1100" dirty="0">
                <a:solidFill>
                  <a:sysClr val="windowText" lastClr="000000"/>
                </a:solidFill>
              </a:rPr>
              <a:t> </a:t>
            </a:r>
            <a:r>
              <a:rPr lang="de-DE" sz="1100" dirty="0" err="1">
                <a:solidFill>
                  <a:sysClr val="windowText" lastClr="000000"/>
                </a:solidFill>
              </a:rPr>
              <a:t>classification</a:t>
            </a:r>
            <a:endParaRPr lang="de-DE" sz="1100" dirty="0">
              <a:solidFill>
                <a:sysClr val="windowText" lastClr="000000"/>
              </a:solidFill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17D5F753-BA1C-E87A-D94C-61F93EBEE25E}"/>
              </a:ext>
            </a:extLst>
          </p:cNvPr>
          <p:cNvSpPr/>
          <p:nvPr/>
        </p:nvSpPr>
        <p:spPr>
          <a:xfrm>
            <a:off x="5237471" y="4191668"/>
            <a:ext cx="910670" cy="48574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ysClr val="windowText" lastClr="000000"/>
                </a:solidFill>
              </a:rPr>
              <a:t>News Data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76D63569-3A58-25A1-68F6-87CA33089577}"/>
              </a:ext>
            </a:extLst>
          </p:cNvPr>
          <p:cNvSpPr/>
          <p:nvPr/>
        </p:nvSpPr>
        <p:spPr>
          <a:xfrm>
            <a:off x="7814712" y="3115684"/>
            <a:ext cx="910670" cy="5463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ysClr val="windowText" lastClr="000000"/>
                </a:solidFill>
              </a:rPr>
              <a:t>Short Sale Data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334D2251-D45E-3E69-409F-226AE2C9E972}"/>
              </a:ext>
            </a:extLst>
          </p:cNvPr>
          <p:cNvSpPr/>
          <p:nvPr/>
        </p:nvSpPr>
        <p:spPr>
          <a:xfrm>
            <a:off x="7518345" y="3875936"/>
            <a:ext cx="1503404" cy="6314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ysClr val="windowText" lastClr="000000"/>
                </a:solidFill>
              </a:rPr>
              <a:t>Long </a:t>
            </a:r>
            <a:r>
              <a:rPr lang="de-DE" sz="1100" dirty="0" err="1">
                <a:solidFill>
                  <a:sysClr val="windowText" lastClr="000000"/>
                </a:solidFill>
              </a:rPr>
              <a:t>history</a:t>
            </a:r>
            <a:r>
              <a:rPr lang="de-DE" sz="1100" dirty="0">
                <a:solidFill>
                  <a:sysClr val="windowText" lastClr="000000"/>
                </a:solidFill>
              </a:rPr>
              <a:t> </a:t>
            </a:r>
            <a:r>
              <a:rPr lang="de-DE" sz="1100" dirty="0" err="1">
                <a:solidFill>
                  <a:sysClr val="windowText" lastClr="000000"/>
                </a:solidFill>
              </a:rPr>
              <a:t>of</a:t>
            </a:r>
            <a:r>
              <a:rPr lang="de-DE" sz="1100" dirty="0">
                <a:solidFill>
                  <a:sysClr val="windowText" lastClr="000000"/>
                </a:solidFill>
              </a:rPr>
              <a:t> stock </a:t>
            </a:r>
            <a:r>
              <a:rPr lang="de-DE" sz="1100" dirty="0" err="1">
                <a:solidFill>
                  <a:sysClr val="windowText" lastClr="000000"/>
                </a:solidFill>
              </a:rPr>
              <a:t>specific</a:t>
            </a:r>
            <a:r>
              <a:rPr lang="de-DE" sz="1100" dirty="0">
                <a:solidFill>
                  <a:sysClr val="windowText" lastClr="000000"/>
                </a:solidFill>
              </a:rPr>
              <a:t> time </a:t>
            </a:r>
            <a:r>
              <a:rPr lang="de-DE" sz="1100" dirty="0" err="1">
                <a:solidFill>
                  <a:sysClr val="windowText" lastClr="000000"/>
                </a:solidFill>
              </a:rPr>
              <a:t>series</a:t>
            </a:r>
            <a:endParaRPr lang="de-DE" sz="1100" dirty="0">
              <a:solidFill>
                <a:sysClr val="windowText" lastClr="000000"/>
              </a:solidFill>
            </a:endParaRPr>
          </a:p>
        </p:txBody>
      </p:sp>
      <p:sp>
        <p:nvSpPr>
          <p:cNvPr id="15" name="Geschweifte Klammer rechts 14">
            <a:extLst>
              <a:ext uri="{FF2B5EF4-FFF2-40B4-BE49-F238E27FC236}">
                <a16:creationId xmlns:a16="http://schemas.microsoft.com/office/drawing/2014/main" id="{B094FBBE-DAA8-21B0-B254-4D1D18D4AAFC}"/>
              </a:ext>
            </a:extLst>
          </p:cNvPr>
          <p:cNvSpPr/>
          <p:nvPr/>
        </p:nvSpPr>
        <p:spPr>
          <a:xfrm>
            <a:off x="7305869" y="3013788"/>
            <a:ext cx="335902" cy="611708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Geschweifte Klammer rechts 15">
            <a:extLst>
              <a:ext uri="{FF2B5EF4-FFF2-40B4-BE49-F238E27FC236}">
                <a16:creationId xmlns:a16="http://schemas.microsoft.com/office/drawing/2014/main" id="{41F43DAE-8E1B-F7D1-5150-F6D862255C44}"/>
              </a:ext>
            </a:extLst>
          </p:cNvPr>
          <p:cNvSpPr/>
          <p:nvPr/>
        </p:nvSpPr>
        <p:spPr>
          <a:xfrm rot="5400000">
            <a:off x="5541509" y="2664090"/>
            <a:ext cx="302594" cy="2423693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8249A3F8-D442-5BDA-4E41-2AB0DC90FAE4}"/>
              </a:ext>
            </a:extLst>
          </p:cNvPr>
          <p:cNvCxnSpPr>
            <a:stCxn id="12" idx="2"/>
            <a:endCxn id="4" idx="0"/>
          </p:cNvCxnSpPr>
          <p:nvPr/>
        </p:nvCxnSpPr>
        <p:spPr>
          <a:xfrm flipH="1">
            <a:off x="4309646" y="4677413"/>
            <a:ext cx="1383160" cy="3076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994114E6-96CB-C1FE-2C72-B117AEC9460D}"/>
              </a:ext>
            </a:extLst>
          </p:cNvPr>
          <p:cNvCxnSpPr>
            <a:cxnSpLocks/>
            <a:stCxn id="12" idx="2"/>
            <a:endCxn id="6" idx="0"/>
          </p:cNvCxnSpPr>
          <p:nvPr/>
        </p:nvCxnSpPr>
        <p:spPr>
          <a:xfrm flipH="1">
            <a:off x="5689196" y="4677413"/>
            <a:ext cx="3610" cy="3076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5805A842-C62F-1C42-4220-555D5E0E1614}"/>
              </a:ext>
            </a:extLst>
          </p:cNvPr>
          <p:cNvCxnSpPr>
            <a:cxnSpLocks/>
            <a:stCxn id="12" idx="2"/>
            <a:endCxn id="7" idx="0"/>
          </p:cNvCxnSpPr>
          <p:nvPr/>
        </p:nvCxnSpPr>
        <p:spPr>
          <a:xfrm>
            <a:off x="5692806" y="4677413"/>
            <a:ext cx="1518036" cy="3076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7FB8806F-A72B-6AB6-5AF9-4D3B6884D9DC}"/>
              </a:ext>
            </a:extLst>
          </p:cNvPr>
          <p:cNvCxnSpPr>
            <a:cxnSpLocks/>
            <a:stCxn id="13" idx="2"/>
            <a:endCxn id="14" idx="0"/>
          </p:cNvCxnSpPr>
          <p:nvPr/>
        </p:nvCxnSpPr>
        <p:spPr>
          <a:xfrm>
            <a:off x="8270047" y="3662078"/>
            <a:ext cx="0" cy="2138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337539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Christian-Albrechts-Universität zu Kiel | Hochschulen | ME2BE">
            <a:extLst>
              <a:ext uri="{FF2B5EF4-FFF2-40B4-BE49-F238E27FC236}">
                <a16:creationId xmlns:a16="http://schemas.microsoft.com/office/drawing/2014/main" id="{1ED7CE91-FEF0-8C79-91C6-8CCD91EB18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4638" y="-1"/>
            <a:ext cx="9715762" cy="6480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DA137403-DB07-2749-9E35-15BD446D2D71}"/>
              </a:ext>
            </a:extLst>
          </p:cNvPr>
          <p:cNvSpPr/>
          <p:nvPr/>
        </p:nvSpPr>
        <p:spPr>
          <a:xfrm>
            <a:off x="89" y="-1"/>
            <a:ext cx="3406438" cy="6480175"/>
          </a:xfrm>
          <a:prstGeom prst="rect">
            <a:avLst/>
          </a:prstGeom>
          <a:solidFill>
            <a:srgbClr val="9A1B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701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AF58884E-108D-3748-B437-FC2DA44109DE}"/>
              </a:ext>
            </a:extLst>
          </p:cNvPr>
          <p:cNvSpPr/>
          <p:nvPr/>
        </p:nvSpPr>
        <p:spPr>
          <a:xfrm>
            <a:off x="89" y="2403448"/>
            <a:ext cx="3406438" cy="21139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646" b="1" dirty="0"/>
              <a:t>III. Project </a:t>
            </a:r>
            <a:r>
              <a:rPr lang="de-DE" sz="2646" b="1" dirty="0" err="1"/>
              <a:t>Steps</a:t>
            </a:r>
            <a:endParaRPr lang="de-DE" sz="2646" b="1" dirty="0"/>
          </a:p>
          <a:p>
            <a:pPr algn="ctr"/>
            <a:r>
              <a:rPr lang="de-DE" sz="2646" b="1" dirty="0"/>
              <a:t>Data Research</a:t>
            </a:r>
          </a:p>
          <a:p>
            <a:pPr algn="ctr"/>
            <a:r>
              <a:rPr lang="de-DE" sz="2646" b="1" dirty="0"/>
              <a:t>-</a:t>
            </a:r>
          </a:p>
          <a:p>
            <a:pPr algn="ctr"/>
            <a:r>
              <a:rPr lang="de-DE" sz="2646" b="1" dirty="0" err="1"/>
              <a:t>Labeled</a:t>
            </a:r>
            <a:r>
              <a:rPr lang="de-DE" sz="2646" b="1" dirty="0"/>
              <a:t> Sentiment Data</a:t>
            </a:r>
            <a:endParaRPr lang="de-DE" sz="2646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A2764E3-B579-BED2-D9D6-64E7599595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8539" y="-1"/>
            <a:ext cx="1851861" cy="536241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50D6C09F-D31C-FD09-FE35-C75E5966310C}"/>
              </a:ext>
            </a:extLst>
          </p:cNvPr>
          <p:cNvSpPr txBox="1"/>
          <p:nvPr/>
        </p:nvSpPr>
        <p:spPr>
          <a:xfrm>
            <a:off x="3406526" y="6276600"/>
            <a:ext cx="7984051" cy="208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78"/>
              <a:t>Bildquelle: </a:t>
            </a:r>
          </a:p>
          <a:p>
            <a:r>
              <a:rPr lang="de-DE" sz="378"/>
              <a:t>https://</a:t>
            </a:r>
            <a:r>
              <a:rPr lang="de-DE" sz="378" err="1"/>
              <a:t>www.google.com</a:t>
            </a:r>
            <a:r>
              <a:rPr lang="de-DE" sz="378"/>
              <a:t>/</a:t>
            </a:r>
            <a:r>
              <a:rPr lang="de-DE" sz="378" err="1"/>
              <a:t>url?sa</a:t>
            </a:r>
            <a:r>
              <a:rPr lang="de-DE" sz="378"/>
              <a:t>=</a:t>
            </a:r>
            <a:r>
              <a:rPr lang="de-DE" sz="378" err="1"/>
              <a:t>i&amp;url</a:t>
            </a:r>
            <a:r>
              <a:rPr lang="de-DE" sz="378"/>
              <a:t>=https%3A%2F%2Fme2be.de%2Fhochschulen%2Fcau-christian-albrechts-universitaet-zu-kiel%2F&amp;psig=AOvVaw3pyzL9cEIYeIjpIqHRPR5F&amp;ust=1667135603618000&amp;source=</a:t>
            </a:r>
            <a:r>
              <a:rPr lang="de-DE" sz="378" err="1"/>
              <a:t>images&amp;cd</a:t>
            </a:r>
            <a:r>
              <a:rPr lang="de-DE" sz="378"/>
              <a:t>=</a:t>
            </a:r>
            <a:r>
              <a:rPr lang="de-DE" sz="378" err="1"/>
              <a:t>vfe&amp;ved</a:t>
            </a:r>
            <a:r>
              <a:rPr lang="de-DE" sz="378"/>
              <a:t>=0CAoQjRxqFwoTCKDeyqLChfsCFQAAAAAdAAAAABAM</a:t>
            </a:r>
          </a:p>
        </p:txBody>
      </p:sp>
    </p:spTree>
    <p:extLst>
      <p:ext uri="{BB962C8B-B14F-4D97-AF65-F5344CB8AC3E}">
        <p14:creationId xmlns:p14="http://schemas.microsoft.com/office/powerpoint/2010/main" val="29092332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3"/>
          <p:cNvSpPr/>
          <p:nvPr/>
        </p:nvSpPr>
        <p:spPr>
          <a:xfrm>
            <a:off x="540000" y="1260000"/>
            <a:ext cx="10080000" cy="647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r>
              <a:rPr lang="de-DE" sz="28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III. Project </a:t>
            </a:r>
            <a:r>
              <a:rPr lang="de-DE" sz="2800" b="1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Steps</a:t>
            </a:r>
            <a:endParaRPr lang="de-DE" sz="2800" b="1" strike="noStrike" spc="-1" dirty="0">
              <a:solidFill>
                <a:srgbClr val="000000"/>
              </a:solidFill>
              <a:latin typeface="Arial"/>
              <a:ea typeface="DejaVu Sans"/>
            </a:endParaRPr>
          </a:p>
          <a:p>
            <a:pPr>
              <a:lnSpc>
                <a:spcPct val="100000"/>
              </a:lnSpc>
            </a:pPr>
            <a:endParaRPr lang="de-DE" sz="2800" b="1" strike="noStrike" spc="-1" dirty="0">
              <a:latin typeface="Arial"/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DBA77961-D247-5BA3-8233-CF535DE53699}"/>
              </a:ext>
            </a:extLst>
          </p:cNvPr>
          <p:cNvSpPr/>
          <p:nvPr/>
        </p:nvSpPr>
        <p:spPr>
          <a:xfrm>
            <a:off x="9767888" y="702732"/>
            <a:ext cx="1752600" cy="4233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Data Research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17D5F753-BA1C-E87A-D94C-61F93EBEE25E}"/>
              </a:ext>
            </a:extLst>
          </p:cNvPr>
          <p:cNvSpPr/>
          <p:nvPr/>
        </p:nvSpPr>
        <p:spPr>
          <a:xfrm>
            <a:off x="540000" y="1798701"/>
            <a:ext cx="910670" cy="48574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ysClr val="windowText" lastClr="000000"/>
                </a:solidFill>
              </a:rPr>
              <a:t>Sentiment Data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6F70CC7F-15B9-08B0-C450-BE5A1D689F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4044" y="1798701"/>
            <a:ext cx="7772400" cy="2938456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53D98044-B665-F7AD-B755-3F12DABA5DC4}"/>
              </a:ext>
            </a:extLst>
          </p:cNvPr>
          <p:cNvSpPr/>
          <p:nvPr/>
        </p:nvSpPr>
        <p:spPr>
          <a:xfrm>
            <a:off x="513622" y="2446341"/>
            <a:ext cx="937048" cy="4857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FinBERT</a:t>
            </a:r>
            <a:endParaRPr lang="de-DE" sz="12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1127546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3"/>
          <p:cNvSpPr/>
          <p:nvPr/>
        </p:nvSpPr>
        <p:spPr>
          <a:xfrm>
            <a:off x="540000" y="1260000"/>
            <a:ext cx="10080000" cy="647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r>
              <a:rPr lang="de-DE" sz="28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III. Project </a:t>
            </a:r>
            <a:r>
              <a:rPr lang="de-DE" sz="2800" b="1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Steps</a:t>
            </a:r>
            <a:endParaRPr lang="de-DE" sz="2800" b="1" strike="noStrike" spc="-1" dirty="0">
              <a:solidFill>
                <a:srgbClr val="000000"/>
              </a:solidFill>
              <a:latin typeface="Arial"/>
              <a:ea typeface="DejaVu Sans"/>
            </a:endParaRPr>
          </a:p>
          <a:p>
            <a:pPr>
              <a:lnSpc>
                <a:spcPct val="100000"/>
              </a:lnSpc>
            </a:pPr>
            <a:endParaRPr lang="de-DE" sz="2800" b="1" strike="noStrike" spc="-1" dirty="0">
              <a:latin typeface="Arial"/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DBA77961-D247-5BA3-8233-CF535DE53699}"/>
              </a:ext>
            </a:extLst>
          </p:cNvPr>
          <p:cNvSpPr/>
          <p:nvPr/>
        </p:nvSpPr>
        <p:spPr>
          <a:xfrm>
            <a:off x="9767888" y="702732"/>
            <a:ext cx="1752600" cy="4233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Data Research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17D5F753-BA1C-E87A-D94C-61F93EBEE25E}"/>
              </a:ext>
            </a:extLst>
          </p:cNvPr>
          <p:cNvSpPr/>
          <p:nvPr/>
        </p:nvSpPr>
        <p:spPr>
          <a:xfrm>
            <a:off x="540000" y="1798701"/>
            <a:ext cx="910670" cy="48574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ysClr val="windowText" lastClr="000000"/>
                </a:solidFill>
              </a:rPr>
              <a:t>Sentiment Data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E367EE75-7F4B-84EE-4460-7053FE31DB1C}"/>
              </a:ext>
            </a:extLst>
          </p:cNvPr>
          <p:cNvSpPr/>
          <p:nvPr/>
        </p:nvSpPr>
        <p:spPr>
          <a:xfrm>
            <a:off x="513622" y="2446341"/>
            <a:ext cx="937048" cy="4857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FinBERT</a:t>
            </a:r>
            <a:endParaRPr lang="de-DE" sz="12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E2B9A79A-818C-B415-ACCA-0F78CCF6F0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4044" y="1758759"/>
            <a:ext cx="7772400" cy="2962656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8165D68B-7991-B7DB-FDF8-05C602267E36}"/>
              </a:ext>
            </a:extLst>
          </p:cNvPr>
          <p:cNvSpPr/>
          <p:nvPr/>
        </p:nvSpPr>
        <p:spPr>
          <a:xfrm>
            <a:off x="4364010" y="2790721"/>
            <a:ext cx="2988511" cy="2827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00" dirty="0">
              <a:solidFill>
                <a:sysClr val="windowText" lastClr="000000"/>
              </a:solidFill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C121C2EF-D19E-D511-49CC-C2A84742260D}"/>
              </a:ext>
            </a:extLst>
          </p:cNvPr>
          <p:cNvSpPr/>
          <p:nvPr/>
        </p:nvSpPr>
        <p:spPr>
          <a:xfrm>
            <a:off x="7991977" y="2207817"/>
            <a:ext cx="1217337" cy="2827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00" dirty="0">
              <a:solidFill>
                <a:sysClr val="windowText" lastClr="000000"/>
              </a:solidFill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AA3EEE3E-D516-5BA8-F913-AC3E59FFDFD0}"/>
              </a:ext>
            </a:extLst>
          </p:cNvPr>
          <p:cNvSpPr/>
          <p:nvPr/>
        </p:nvSpPr>
        <p:spPr>
          <a:xfrm>
            <a:off x="1967512" y="2446341"/>
            <a:ext cx="999623" cy="2435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3145146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3"/>
          <p:cNvSpPr/>
          <p:nvPr/>
        </p:nvSpPr>
        <p:spPr>
          <a:xfrm>
            <a:off x="540000" y="1260000"/>
            <a:ext cx="10080000" cy="647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r>
              <a:rPr lang="de-DE" sz="28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III. Project </a:t>
            </a:r>
            <a:r>
              <a:rPr lang="de-DE" sz="2800" b="1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Steps</a:t>
            </a:r>
            <a:endParaRPr lang="de-DE" sz="2800" b="1" strike="noStrike" spc="-1" dirty="0">
              <a:solidFill>
                <a:srgbClr val="000000"/>
              </a:solidFill>
              <a:latin typeface="Arial"/>
              <a:ea typeface="DejaVu Sans"/>
            </a:endParaRPr>
          </a:p>
          <a:p>
            <a:pPr>
              <a:lnSpc>
                <a:spcPct val="100000"/>
              </a:lnSpc>
            </a:pPr>
            <a:endParaRPr lang="de-DE" sz="2800" b="1" strike="noStrike" spc="-1" dirty="0">
              <a:latin typeface="Arial"/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DBA77961-D247-5BA3-8233-CF535DE53699}"/>
              </a:ext>
            </a:extLst>
          </p:cNvPr>
          <p:cNvSpPr/>
          <p:nvPr/>
        </p:nvSpPr>
        <p:spPr>
          <a:xfrm>
            <a:off x="9767888" y="702732"/>
            <a:ext cx="1752600" cy="4233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Data Research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17D5F753-BA1C-E87A-D94C-61F93EBEE25E}"/>
              </a:ext>
            </a:extLst>
          </p:cNvPr>
          <p:cNvSpPr/>
          <p:nvPr/>
        </p:nvSpPr>
        <p:spPr>
          <a:xfrm>
            <a:off x="540000" y="1798701"/>
            <a:ext cx="910670" cy="48574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ysClr val="windowText" lastClr="000000"/>
                </a:solidFill>
              </a:rPr>
              <a:t>Sentiment Data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8673673F-89EB-C7D3-54DE-13E1BECA1B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4044" y="1798701"/>
            <a:ext cx="7772400" cy="4373033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D34F69C8-05DD-7CE0-36B2-8B9091C544EF}"/>
              </a:ext>
            </a:extLst>
          </p:cNvPr>
          <p:cNvSpPr/>
          <p:nvPr/>
        </p:nvSpPr>
        <p:spPr>
          <a:xfrm>
            <a:off x="440291" y="2446341"/>
            <a:ext cx="1360422" cy="4072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Reuters Data Set</a:t>
            </a:r>
            <a:endParaRPr lang="de-DE" sz="12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985559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3"/>
          <p:cNvSpPr/>
          <p:nvPr/>
        </p:nvSpPr>
        <p:spPr>
          <a:xfrm>
            <a:off x="540000" y="1260000"/>
            <a:ext cx="10080000" cy="647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r>
              <a:rPr lang="de-DE" sz="28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III. Project </a:t>
            </a:r>
            <a:r>
              <a:rPr lang="de-DE" sz="2800" b="1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Steps</a:t>
            </a:r>
            <a:endParaRPr lang="de-DE" sz="2800" b="1" strike="noStrike" spc="-1" dirty="0">
              <a:solidFill>
                <a:srgbClr val="000000"/>
              </a:solidFill>
              <a:latin typeface="Arial"/>
              <a:ea typeface="DejaVu Sans"/>
            </a:endParaRPr>
          </a:p>
          <a:p>
            <a:pPr>
              <a:lnSpc>
                <a:spcPct val="100000"/>
              </a:lnSpc>
            </a:pPr>
            <a:endParaRPr lang="de-DE" sz="2800" b="1" strike="noStrike" spc="-1" dirty="0">
              <a:latin typeface="Arial"/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DBA77961-D247-5BA3-8233-CF535DE53699}"/>
              </a:ext>
            </a:extLst>
          </p:cNvPr>
          <p:cNvSpPr/>
          <p:nvPr/>
        </p:nvSpPr>
        <p:spPr>
          <a:xfrm>
            <a:off x="9767888" y="702732"/>
            <a:ext cx="1752600" cy="4233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Data Research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17D5F753-BA1C-E87A-D94C-61F93EBEE25E}"/>
              </a:ext>
            </a:extLst>
          </p:cNvPr>
          <p:cNvSpPr/>
          <p:nvPr/>
        </p:nvSpPr>
        <p:spPr>
          <a:xfrm>
            <a:off x="540000" y="1798701"/>
            <a:ext cx="910670" cy="48574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ysClr val="windowText" lastClr="000000"/>
                </a:solidFill>
              </a:rPr>
              <a:t>Sentiment Data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D34F69C8-05DD-7CE0-36B2-8B9091C544EF}"/>
              </a:ext>
            </a:extLst>
          </p:cNvPr>
          <p:cNvSpPr/>
          <p:nvPr/>
        </p:nvSpPr>
        <p:spPr>
          <a:xfrm>
            <a:off x="420316" y="2446341"/>
            <a:ext cx="1529782" cy="4072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FinPhrase Data Set</a:t>
            </a:r>
            <a:endParaRPr lang="de-DE" sz="12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9A6AFE1F-417B-696C-426A-9CF1C2FF03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3743" y="1697253"/>
            <a:ext cx="5973001" cy="4469431"/>
          </a:xfrm>
          <a:prstGeom prst="rect">
            <a:avLst/>
          </a:prstGeom>
        </p:spPr>
      </p:pic>
      <p:sp>
        <p:nvSpPr>
          <p:cNvPr id="5" name="Geschweifte Klammer rechts 4">
            <a:extLst>
              <a:ext uri="{FF2B5EF4-FFF2-40B4-BE49-F238E27FC236}">
                <a16:creationId xmlns:a16="http://schemas.microsoft.com/office/drawing/2014/main" id="{1AE05401-C9CC-A32C-B976-BA6CCFDAE3B1}"/>
              </a:ext>
            </a:extLst>
          </p:cNvPr>
          <p:cNvSpPr/>
          <p:nvPr/>
        </p:nvSpPr>
        <p:spPr>
          <a:xfrm>
            <a:off x="8814158" y="3666930"/>
            <a:ext cx="302594" cy="2230017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C4244623-298D-6FA8-4995-27F6D0088D72}"/>
              </a:ext>
            </a:extLst>
          </p:cNvPr>
          <p:cNvSpPr/>
          <p:nvPr/>
        </p:nvSpPr>
        <p:spPr>
          <a:xfrm>
            <a:off x="9435183" y="4231154"/>
            <a:ext cx="1545304" cy="12383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ysClr val="windowText" lastClr="000000"/>
                </a:solidFill>
              </a:rPr>
              <a:t>Categories</a:t>
            </a:r>
            <a:endParaRPr lang="de-DE" dirty="0">
              <a:solidFill>
                <a:sysClr val="windowText" lastClr="000000"/>
              </a:solidFill>
            </a:endParaRPr>
          </a:p>
          <a:p>
            <a:pPr algn="ctr"/>
            <a:r>
              <a:rPr lang="de-DE" dirty="0">
                <a:solidFill>
                  <a:sysClr val="windowText" lastClr="000000"/>
                </a:solidFill>
              </a:rPr>
              <a:t>2: Positive</a:t>
            </a:r>
          </a:p>
          <a:p>
            <a:pPr algn="ctr"/>
            <a:r>
              <a:rPr lang="de-DE" dirty="0">
                <a:solidFill>
                  <a:sysClr val="windowText" lastClr="000000"/>
                </a:solidFill>
              </a:rPr>
              <a:t>1: Neutral</a:t>
            </a:r>
          </a:p>
          <a:p>
            <a:pPr algn="ctr"/>
            <a:r>
              <a:rPr lang="de-DE" dirty="0">
                <a:solidFill>
                  <a:sysClr val="windowText" lastClr="000000"/>
                </a:solidFill>
              </a:rPr>
              <a:t>0: Negative</a:t>
            </a:r>
          </a:p>
        </p:txBody>
      </p:sp>
    </p:spTree>
    <p:extLst>
      <p:ext uri="{BB962C8B-B14F-4D97-AF65-F5344CB8AC3E}">
        <p14:creationId xmlns:p14="http://schemas.microsoft.com/office/powerpoint/2010/main" val="142709995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3"/>
          <p:cNvSpPr/>
          <p:nvPr/>
        </p:nvSpPr>
        <p:spPr>
          <a:xfrm>
            <a:off x="540000" y="1260000"/>
            <a:ext cx="10080000" cy="647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de-DE" sz="2800" b="1" strike="noStrike" spc="-1" dirty="0">
                <a:latin typeface="Arial"/>
              </a:rPr>
              <a:t>Agenda</a:t>
            </a:r>
          </a:p>
        </p:txBody>
      </p:sp>
      <p:sp>
        <p:nvSpPr>
          <p:cNvPr id="3" name="CustomShape 1"/>
          <p:cNvSpPr/>
          <p:nvPr/>
        </p:nvSpPr>
        <p:spPr>
          <a:xfrm>
            <a:off x="540000" y="1694331"/>
            <a:ext cx="10079640" cy="2160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00050" indent="-400050">
              <a:lnSpc>
                <a:spcPct val="150000"/>
              </a:lnSpc>
              <a:buFont typeface="+mj-lt"/>
              <a:buAutoNum type="romanUcPeriod"/>
            </a:pPr>
            <a:r>
              <a:rPr lang="de-DE" sz="16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Project Description</a:t>
            </a:r>
          </a:p>
          <a:p>
            <a:pPr marL="400050" indent="-400050">
              <a:lnSpc>
                <a:spcPct val="150000"/>
              </a:lnSpc>
              <a:buFont typeface="+mj-lt"/>
              <a:buAutoNum type="romanUcPeriod"/>
            </a:pPr>
            <a:r>
              <a:rPr lang="de-DE" sz="1600" b="1" spc="-1" dirty="0">
                <a:solidFill>
                  <a:srgbClr val="000000"/>
                </a:solidFill>
                <a:latin typeface="Arial"/>
                <a:ea typeface="DejaVu Sans"/>
              </a:rPr>
              <a:t>Project </a:t>
            </a:r>
            <a:r>
              <a:rPr lang="de-DE" sz="1600" b="1" spc="-1" dirty="0" err="1">
                <a:solidFill>
                  <a:srgbClr val="000000"/>
                </a:solidFill>
                <a:latin typeface="Arial"/>
                <a:ea typeface="DejaVu Sans"/>
              </a:rPr>
              <a:t>Conditions</a:t>
            </a:r>
            <a:endParaRPr lang="de-DE" sz="1600" b="1" spc="-1" dirty="0">
              <a:solidFill>
                <a:srgbClr val="000000"/>
              </a:solidFill>
              <a:latin typeface="Arial"/>
              <a:ea typeface="DejaVu Sans"/>
            </a:endParaRPr>
          </a:p>
          <a:p>
            <a:pPr marL="400050" indent="-400050">
              <a:lnSpc>
                <a:spcPct val="150000"/>
              </a:lnSpc>
              <a:buFont typeface="+mj-lt"/>
              <a:buAutoNum type="romanUcPeriod"/>
            </a:pPr>
            <a:r>
              <a:rPr lang="de-DE" sz="16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Project </a:t>
            </a:r>
            <a:r>
              <a:rPr lang="de-DE" sz="1600" b="1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Steps</a:t>
            </a:r>
            <a:endParaRPr lang="de-DE" sz="1600" b="1" strike="noStrike" spc="-1" dirty="0">
              <a:solidFill>
                <a:srgbClr val="000000"/>
              </a:solidFill>
              <a:latin typeface="Arial"/>
              <a:ea typeface="DejaVu Sans"/>
            </a:endParaRPr>
          </a:p>
          <a:p>
            <a:pPr marL="857250" lvl="1" indent="-400050">
              <a:lnSpc>
                <a:spcPct val="150000"/>
              </a:lnSpc>
              <a:buFont typeface="+mj-lt"/>
              <a:buAutoNum type="alphaLcParenR"/>
            </a:pPr>
            <a:r>
              <a:rPr lang="de-DE" sz="1600" b="1" spc="-1" dirty="0">
                <a:solidFill>
                  <a:srgbClr val="000000"/>
                </a:solidFill>
                <a:latin typeface="Arial"/>
                <a:ea typeface="DejaVu Sans"/>
              </a:rPr>
              <a:t>Data Research</a:t>
            </a:r>
          </a:p>
          <a:p>
            <a:pPr marL="857250" lvl="1" indent="-400050">
              <a:lnSpc>
                <a:spcPct val="150000"/>
              </a:lnSpc>
              <a:buFont typeface="+mj-lt"/>
              <a:buAutoNum type="alphaLcParenR"/>
            </a:pPr>
            <a:r>
              <a:rPr lang="de-DE" sz="1600" b="1" spc="-1" dirty="0">
                <a:solidFill>
                  <a:srgbClr val="000000"/>
                </a:solidFill>
                <a:latin typeface="Arial"/>
                <a:ea typeface="DejaVu Sans"/>
              </a:rPr>
              <a:t>Data Aggregation</a:t>
            </a:r>
          </a:p>
          <a:p>
            <a:pPr marL="857250" lvl="1" indent="-400050">
              <a:lnSpc>
                <a:spcPct val="150000"/>
              </a:lnSpc>
              <a:buFont typeface="+mj-lt"/>
              <a:buAutoNum type="alphaLcParenR"/>
            </a:pPr>
            <a:r>
              <a:rPr lang="de-DE" sz="1600" b="1" spc="-1" dirty="0">
                <a:solidFill>
                  <a:srgbClr val="000000"/>
                </a:solidFill>
                <a:latin typeface="Arial"/>
                <a:ea typeface="DejaVu Sans"/>
              </a:rPr>
              <a:t>Data </a:t>
            </a:r>
            <a:r>
              <a:rPr lang="de-DE" sz="1600" b="1" spc="-1" dirty="0" err="1">
                <a:solidFill>
                  <a:srgbClr val="000000"/>
                </a:solidFill>
                <a:latin typeface="Arial"/>
                <a:ea typeface="DejaVu Sans"/>
              </a:rPr>
              <a:t>Cleaning</a:t>
            </a:r>
            <a:r>
              <a:rPr lang="de-DE" sz="1600" b="1" spc="-1" dirty="0">
                <a:solidFill>
                  <a:srgbClr val="000000"/>
                </a:solidFill>
                <a:latin typeface="Arial"/>
                <a:ea typeface="DejaVu Sans"/>
              </a:rPr>
              <a:t>/</a:t>
            </a:r>
            <a:r>
              <a:rPr lang="de-DE" sz="1600" b="1" spc="-1" dirty="0" err="1">
                <a:solidFill>
                  <a:srgbClr val="000000"/>
                </a:solidFill>
                <a:latin typeface="Arial"/>
                <a:ea typeface="DejaVu Sans"/>
              </a:rPr>
              <a:t>Formatting</a:t>
            </a:r>
            <a:endParaRPr lang="de-DE" sz="1600" b="1" spc="-1" dirty="0">
              <a:solidFill>
                <a:srgbClr val="000000"/>
              </a:solidFill>
              <a:latin typeface="Arial"/>
              <a:ea typeface="DejaVu Sans"/>
            </a:endParaRPr>
          </a:p>
          <a:p>
            <a:pPr marL="857250" lvl="1" indent="-400050">
              <a:lnSpc>
                <a:spcPct val="150000"/>
              </a:lnSpc>
              <a:buFont typeface="+mj-lt"/>
              <a:buAutoNum type="alphaLcParenR"/>
            </a:pPr>
            <a:r>
              <a:rPr lang="de-DE" sz="1600" b="1" spc="-1" dirty="0">
                <a:solidFill>
                  <a:srgbClr val="000000"/>
                </a:solidFill>
                <a:latin typeface="Arial"/>
                <a:ea typeface="DejaVu Sans"/>
              </a:rPr>
              <a:t>Data </a:t>
            </a:r>
            <a:r>
              <a:rPr lang="de-DE" sz="1600" b="1" spc="-1" dirty="0" err="1">
                <a:solidFill>
                  <a:srgbClr val="000000"/>
                </a:solidFill>
                <a:latin typeface="Arial"/>
                <a:ea typeface="DejaVu Sans"/>
              </a:rPr>
              <a:t>Selection</a:t>
            </a:r>
            <a:endParaRPr lang="de-DE" sz="1600" b="1" spc="-1" dirty="0">
              <a:solidFill>
                <a:srgbClr val="000000"/>
              </a:solidFill>
              <a:latin typeface="Arial"/>
              <a:ea typeface="DejaVu Sans"/>
            </a:endParaRPr>
          </a:p>
          <a:p>
            <a:pPr marL="857250" lvl="1" indent="-400050">
              <a:lnSpc>
                <a:spcPct val="150000"/>
              </a:lnSpc>
              <a:buFont typeface="+mj-lt"/>
              <a:buAutoNum type="alphaLcParenR"/>
            </a:pPr>
            <a:r>
              <a:rPr lang="de-DE" sz="1600" b="1" spc="-1" dirty="0">
                <a:solidFill>
                  <a:srgbClr val="000000"/>
                </a:solidFill>
                <a:latin typeface="Arial"/>
                <a:ea typeface="DejaVu Sans"/>
              </a:rPr>
              <a:t>Data/ Feature Engineering</a:t>
            </a:r>
          </a:p>
          <a:p>
            <a:pPr marL="857250" lvl="1" indent="-400050">
              <a:lnSpc>
                <a:spcPct val="150000"/>
              </a:lnSpc>
              <a:buFont typeface="+mj-lt"/>
              <a:buAutoNum type="alphaLcParenR"/>
            </a:pPr>
            <a:r>
              <a:rPr lang="de-DE" sz="16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Model Setup: NLP Classification</a:t>
            </a:r>
          </a:p>
          <a:p>
            <a:pPr marL="857250" lvl="1" indent="-400050">
              <a:lnSpc>
                <a:spcPct val="150000"/>
              </a:lnSpc>
              <a:buFont typeface="+mj-lt"/>
              <a:buAutoNum type="alphaLcParenR"/>
            </a:pPr>
            <a:r>
              <a:rPr lang="de-DE" sz="1600" b="1" spc="-1" dirty="0">
                <a:solidFill>
                  <a:srgbClr val="000000"/>
                </a:solidFill>
                <a:latin typeface="Arial"/>
                <a:ea typeface="DejaVu Sans"/>
              </a:rPr>
              <a:t>Model Training</a:t>
            </a:r>
          </a:p>
          <a:p>
            <a:pPr marL="857250" lvl="1" indent="-400050">
              <a:lnSpc>
                <a:spcPct val="150000"/>
              </a:lnSpc>
              <a:buFont typeface="+mj-lt"/>
              <a:buAutoNum type="alphaLcParenR"/>
            </a:pPr>
            <a:r>
              <a:rPr lang="de-DE" sz="16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Model </a:t>
            </a:r>
            <a:r>
              <a:rPr lang="de-DE" sz="1600" b="1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Optimization</a:t>
            </a:r>
            <a:endParaRPr lang="de-DE" sz="1600" b="1" strike="noStrike" spc="-1" dirty="0">
              <a:solidFill>
                <a:srgbClr val="000000"/>
              </a:solidFill>
              <a:latin typeface="Arial"/>
              <a:ea typeface="DejaVu Sans"/>
            </a:endParaRPr>
          </a:p>
          <a:p>
            <a:pPr marL="857250" lvl="1" indent="-400050">
              <a:lnSpc>
                <a:spcPct val="150000"/>
              </a:lnSpc>
              <a:buFont typeface="+mj-lt"/>
              <a:buAutoNum type="alphaLcParenR"/>
            </a:pPr>
            <a:r>
              <a:rPr lang="de-DE" sz="1600" b="1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Inference</a:t>
            </a:r>
            <a:r>
              <a:rPr lang="de-DE" sz="16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, </a:t>
            </a:r>
            <a:r>
              <a:rPr lang="de-DE" sz="1600" b="1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Statistics</a:t>
            </a:r>
            <a:r>
              <a:rPr lang="de-DE" sz="16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 and </a:t>
            </a:r>
            <a:r>
              <a:rPr lang="de-DE" sz="1600" b="1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Robustness</a:t>
            </a:r>
            <a:r>
              <a:rPr lang="de-DE" sz="16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 Tests</a:t>
            </a:r>
          </a:p>
          <a:p>
            <a:pPr>
              <a:lnSpc>
                <a:spcPct val="100000"/>
              </a:lnSpc>
            </a:pPr>
            <a:endParaRPr lang="de-DE" sz="1600" spc="-1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3"/>
          <p:cNvSpPr/>
          <p:nvPr/>
        </p:nvSpPr>
        <p:spPr>
          <a:xfrm>
            <a:off x="540000" y="1260000"/>
            <a:ext cx="10080000" cy="647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r>
              <a:rPr lang="de-DE" sz="28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III. Project </a:t>
            </a:r>
            <a:r>
              <a:rPr lang="de-DE" sz="2800" b="1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Steps</a:t>
            </a:r>
            <a:endParaRPr lang="de-DE" sz="2800" b="1" strike="noStrike" spc="-1" dirty="0">
              <a:solidFill>
                <a:srgbClr val="000000"/>
              </a:solidFill>
              <a:latin typeface="Arial"/>
              <a:ea typeface="DejaVu Sans"/>
            </a:endParaRPr>
          </a:p>
          <a:p>
            <a:pPr>
              <a:lnSpc>
                <a:spcPct val="100000"/>
              </a:lnSpc>
            </a:pPr>
            <a:endParaRPr lang="de-DE" sz="2800" b="1" strike="noStrike" spc="-1" dirty="0">
              <a:latin typeface="Arial"/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DBA77961-D247-5BA3-8233-CF535DE53699}"/>
              </a:ext>
            </a:extLst>
          </p:cNvPr>
          <p:cNvSpPr/>
          <p:nvPr/>
        </p:nvSpPr>
        <p:spPr>
          <a:xfrm>
            <a:off x="9767888" y="702732"/>
            <a:ext cx="1752600" cy="4233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Data Research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17D5F753-BA1C-E87A-D94C-61F93EBEE25E}"/>
              </a:ext>
            </a:extLst>
          </p:cNvPr>
          <p:cNvSpPr/>
          <p:nvPr/>
        </p:nvSpPr>
        <p:spPr>
          <a:xfrm>
            <a:off x="540000" y="1798701"/>
            <a:ext cx="910670" cy="48574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ysClr val="windowText" lastClr="000000"/>
                </a:solidFill>
              </a:rPr>
              <a:t>Sentiment Data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D34F69C8-05DD-7CE0-36B2-8B9091C544EF}"/>
              </a:ext>
            </a:extLst>
          </p:cNvPr>
          <p:cNvSpPr/>
          <p:nvPr/>
        </p:nvSpPr>
        <p:spPr>
          <a:xfrm>
            <a:off x="420316" y="2446341"/>
            <a:ext cx="1529782" cy="4072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FinPhrase Data Set</a:t>
            </a:r>
            <a:endParaRPr lang="de-DE" sz="12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pic>
        <p:nvPicPr>
          <p:cNvPr id="8" name="Grafik 7" descr="Ein Bild, das Text, Screenshot, Schrift, Dokument enthält.&#10;&#10;Automatisch generierte Beschreibung">
            <a:extLst>
              <a:ext uri="{FF2B5EF4-FFF2-40B4-BE49-F238E27FC236}">
                <a16:creationId xmlns:a16="http://schemas.microsoft.com/office/drawing/2014/main" id="{4340EC60-8045-5740-8DC1-197C0D4825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9554" y="2160586"/>
            <a:ext cx="8490446" cy="3783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99873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3"/>
          <p:cNvSpPr/>
          <p:nvPr/>
        </p:nvSpPr>
        <p:spPr>
          <a:xfrm>
            <a:off x="540000" y="1260000"/>
            <a:ext cx="10080000" cy="647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r>
              <a:rPr lang="de-DE" sz="28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III. Project </a:t>
            </a:r>
            <a:r>
              <a:rPr lang="de-DE" sz="2800" b="1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Steps</a:t>
            </a:r>
            <a:endParaRPr lang="de-DE" sz="2800" b="1" strike="noStrike" spc="-1" dirty="0">
              <a:solidFill>
                <a:srgbClr val="000000"/>
              </a:solidFill>
              <a:latin typeface="Arial"/>
              <a:ea typeface="DejaVu Sans"/>
            </a:endParaRPr>
          </a:p>
          <a:p>
            <a:pPr>
              <a:lnSpc>
                <a:spcPct val="100000"/>
              </a:lnSpc>
            </a:pPr>
            <a:endParaRPr lang="de-DE" sz="2800" b="1" strike="noStrike" spc="-1" dirty="0">
              <a:latin typeface="Arial"/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DBA77961-D247-5BA3-8233-CF535DE53699}"/>
              </a:ext>
            </a:extLst>
          </p:cNvPr>
          <p:cNvSpPr/>
          <p:nvPr/>
        </p:nvSpPr>
        <p:spPr>
          <a:xfrm>
            <a:off x="9767888" y="702732"/>
            <a:ext cx="1752600" cy="4233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Data Research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17D5F753-BA1C-E87A-D94C-61F93EBEE25E}"/>
              </a:ext>
            </a:extLst>
          </p:cNvPr>
          <p:cNvSpPr/>
          <p:nvPr/>
        </p:nvSpPr>
        <p:spPr>
          <a:xfrm>
            <a:off x="540000" y="1798701"/>
            <a:ext cx="910670" cy="48574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ysClr val="windowText" lastClr="000000"/>
                </a:solidFill>
              </a:rPr>
              <a:t>Sentiment Data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D34F69C8-05DD-7CE0-36B2-8B9091C544EF}"/>
              </a:ext>
            </a:extLst>
          </p:cNvPr>
          <p:cNvSpPr/>
          <p:nvPr/>
        </p:nvSpPr>
        <p:spPr>
          <a:xfrm>
            <a:off x="420316" y="2446341"/>
            <a:ext cx="1529782" cy="4072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FinPhrase Data Set</a:t>
            </a:r>
            <a:endParaRPr lang="de-DE" sz="12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63A19E0-B6F1-7DDB-8057-7113825047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4591" y="1907640"/>
            <a:ext cx="3994911" cy="1666516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7733A795-A670-396E-36F3-DA70553D95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9390" y="2184079"/>
            <a:ext cx="4909697" cy="1339008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C3E4ADB9-827B-BC09-1013-A591586EBE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416" y="4355352"/>
            <a:ext cx="4909697" cy="834279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DCF9C30B-B542-0D3D-9A9E-5E0A5B4774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65113" y="3978546"/>
            <a:ext cx="6168943" cy="1439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67025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3"/>
          <p:cNvSpPr/>
          <p:nvPr/>
        </p:nvSpPr>
        <p:spPr>
          <a:xfrm>
            <a:off x="540000" y="1260000"/>
            <a:ext cx="10080000" cy="647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r>
              <a:rPr lang="de-DE" sz="28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III. Project </a:t>
            </a:r>
            <a:r>
              <a:rPr lang="de-DE" sz="2800" b="1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Steps</a:t>
            </a:r>
            <a:endParaRPr lang="de-DE" sz="2800" b="1" strike="noStrike" spc="-1" dirty="0">
              <a:solidFill>
                <a:srgbClr val="000000"/>
              </a:solidFill>
              <a:latin typeface="Arial"/>
              <a:ea typeface="DejaVu Sans"/>
            </a:endParaRPr>
          </a:p>
          <a:p>
            <a:pPr>
              <a:lnSpc>
                <a:spcPct val="100000"/>
              </a:lnSpc>
            </a:pPr>
            <a:endParaRPr lang="de-DE" sz="2800" b="1" strike="noStrike" spc="-1" dirty="0">
              <a:latin typeface="Arial"/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DBA77961-D247-5BA3-8233-CF535DE53699}"/>
              </a:ext>
            </a:extLst>
          </p:cNvPr>
          <p:cNvSpPr/>
          <p:nvPr/>
        </p:nvSpPr>
        <p:spPr>
          <a:xfrm>
            <a:off x="9767888" y="702732"/>
            <a:ext cx="1752600" cy="4233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Data Research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17D5F753-BA1C-E87A-D94C-61F93EBEE25E}"/>
              </a:ext>
            </a:extLst>
          </p:cNvPr>
          <p:cNvSpPr/>
          <p:nvPr/>
        </p:nvSpPr>
        <p:spPr>
          <a:xfrm>
            <a:off x="540000" y="1798701"/>
            <a:ext cx="910670" cy="48574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ysClr val="windowText" lastClr="000000"/>
                </a:solidFill>
              </a:rPr>
              <a:t>Sentiment Data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D34F69C8-05DD-7CE0-36B2-8B9091C544EF}"/>
              </a:ext>
            </a:extLst>
          </p:cNvPr>
          <p:cNvSpPr/>
          <p:nvPr/>
        </p:nvSpPr>
        <p:spPr>
          <a:xfrm>
            <a:off x="420316" y="2446341"/>
            <a:ext cx="1529782" cy="4072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FinPhrase Data Set</a:t>
            </a:r>
            <a:endParaRPr lang="de-DE" sz="12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pic>
        <p:nvPicPr>
          <p:cNvPr id="5" name="Grafik 4" descr="Ein Bild, das Text, Schrift, Dokument, Screenshot enthält.&#10;&#10;Automatisch generierte Beschreibung">
            <a:extLst>
              <a:ext uri="{FF2B5EF4-FFF2-40B4-BE49-F238E27FC236}">
                <a16:creationId xmlns:a16="http://schemas.microsoft.com/office/drawing/2014/main" id="{4E5AA167-F6EF-9324-45DF-50C103B329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601" y="2873380"/>
            <a:ext cx="9642859" cy="3398310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2023132A-4CD5-6C04-6E95-E4C9FDBFE0C2}"/>
              </a:ext>
            </a:extLst>
          </p:cNvPr>
          <p:cNvSpPr/>
          <p:nvPr/>
        </p:nvSpPr>
        <p:spPr>
          <a:xfrm>
            <a:off x="1264601" y="3350582"/>
            <a:ext cx="6795666" cy="2308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00" dirty="0">
              <a:solidFill>
                <a:sysClr val="windowText" lastClr="000000"/>
              </a:solidFill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7B3CD450-7349-A146-9E52-3BEA576628DB}"/>
              </a:ext>
            </a:extLst>
          </p:cNvPr>
          <p:cNvSpPr/>
          <p:nvPr/>
        </p:nvSpPr>
        <p:spPr>
          <a:xfrm>
            <a:off x="1264601" y="4600897"/>
            <a:ext cx="6465466" cy="72781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0369449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3"/>
          <p:cNvSpPr/>
          <p:nvPr/>
        </p:nvSpPr>
        <p:spPr>
          <a:xfrm>
            <a:off x="540000" y="1260000"/>
            <a:ext cx="10080000" cy="647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r>
              <a:rPr lang="de-DE" sz="28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III. Project </a:t>
            </a:r>
            <a:r>
              <a:rPr lang="de-DE" sz="2800" b="1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Steps</a:t>
            </a:r>
            <a:endParaRPr lang="de-DE" sz="2800" b="1" strike="noStrike" spc="-1" dirty="0">
              <a:solidFill>
                <a:srgbClr val="000000"/>
              </a:solidFill>
              <a:latin typeface="Arial"/>
              <a:ea typeface="DejaVu Sans"/>
            </a:endParaRPr>
          </a:p>
          <a:p>
            <a:pPr>
              <a:lnSpc>
                <a:spcPct val="100000"/>
              </a:lnSpc>
            </a:pPr>
            <a:endParaRPr lang="de-DE" sz="2800" b="1" strike="noStrike" spc="-1" dirty="0">
              <a:latin typeface="Arial"/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DBA77961-D247-5BA3-8233-CF535DE53699}"/>
              </a:ext>
            </a:extLst>
          </p:cNvPr>
          <p:cNvSpPr/>
          <p:nvPr/>
        </p:nvSpPr>
        <p:spPr>
          <a:xfrm>
            <a:off x="9767888" y="702732"/>
            <a:ext cx="1752600" cy="4233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Data Research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17D5F753-BA1C-E87A-D94C-61F93EBEE25E}"/>
              </a:ext>
            </a:extLst>
          </p:cNvPr>
          <p:cNvSpPr/>
          <p:nvPr/>
        </p:nvSpPr>
        <p:spPr>
          <a:xfrm>
            <a:off x="540000" y="1798701"/>
            <a:ext cx="910670" cy="48574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ysClr val="windowText" lastClr="000000"/>
                </a:solidFill>
              </a:rPr>
              <a:t>Sentiment Data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D34F69C8-05DD-7CE0-36B2-8B9091C544EF}"/>
              </a:ext>
            </a:extLst>
          </p:cNvPr>
          <p:cNvSpPr/>
          <p:nvPr/>
        </p:nvSpPr>
        <p:spPr>
          <a:xfrm>
            <a:off x="420316" y="2446341"/>
            <a:ext cx="1529782" cy="4072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FinPhrase Data Set</a:t>
            </a:r>
            <a:endParaRPr lang="de-DE" sz="12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C4244623-298D-6FA8-4995-27F6D0088D72}"/>
              </a:ext>
            </a:extLst>
          </p:cNvPr>
          <p:cNvSpPr/>
          <p:nvPr/>
        </p:nvSpPr>
        <p:spPr>
          <a:xfrm>
            <a:off x="539999" y="2853582"/>
            <a:ext cx="2654198" cy="138821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ysClr val="windowText" lastClr="000000"/>
                </a:solidFill>
              </a:rPr>
              <a:t>Categories</a:t>
            </a:r>
            <a:endParaRPr lang="de-DE" dirty="0">
              <a:solidFill>
                <a:sysClr val="windowText" lastClr="000000"/>
              </a:solidFill>
            </a:endParaRPr>
          </a:p>
          <a:p>
            <a:pPr algn="ctr"/>
            <a:r>
              <a:rPr lang="de-DE" dirty="0">
                <a:solidFill>
                  <a:sysClr val="windowText" lastClr="000000"/>
                </a:solidFill>
              </a:rPr>
              <a:t>Positive: 1363 (28,1%)</a:t>
            </a:r>
          </a:p>
          <a:p>
            <a:pPr algn="ctr"/>
            <a:r>
              <a:rPr lang="de-DE" dirty="0">
                <a:solidFill>
                  <a:sysClr val="windowText" lastClr="000000"/>
                </a:solidFill>
              </a:rPr>
              <a:t>Neutral: 2879 (59,4%)</a:t>
            </a:r>
          </a:p>
          <a:p>
            <a:pPr algn="ctr"/>
            <a:r>
              <a:rPr lang="de-DE" dirty="0">
                <a:solidFill>
                  <a:sysClr val="windowText" lastClr="000000"/>
                </a:solidFill>
              </a:rPr>
              <a:t>Negative: 604 (12,5%)</a:t>
            </a:r>
          </a:p>
          <a:p>
            <a:pPr algn="ctr"/>
            <a:r>
              <a:rPr lang="de-DE" dirty="0">
                <a:solidFill>
                  <a:sysClr val="windowText" lastClr="000000"/>
                </a:solidFill>
              </a:rPr>
              <a:t>Total: 4846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E051925A-11E3-EB64-97B0-26E715EFFD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9470" y="1681807"/>
            <a:ext cx="5965747" cy="4625687"/>
          </a:xfrm>
          <a:prstGeom prst="rect">
            <a:avLst/>
          </a:prstGeom>
        </p:spPr>
      </p:pic>
      <p:sp>
        <p:nvSpPr>
          <p:cNvPr id="4" name="Abgerundetes Rechteck 3">
            <a:extLst>
              <a:ext uri="{FF2B5EF4-FFF2-40B4-BE49-F238E27FC236}">
                <a16:creationId xmlns:a16="http://schemas.microsoft.com/office/drawing/2014/main" id="{96DE6C41-8CC0-2D32-8AB0-CDA48B5306AD}"/>
              </a:ext>
            </a:extLst>
          </p:cNvPr>
          <p:cNvSpPr/>
          <p:nvPr/>
        </p:nvSpPr>
        <p:spPr>
          <a:xfrm>
            <a:off x="1950098" y="5220175"/>
            <a:ext cx="1600200" cy="660400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Heavily</a:t>
            </a:r>
            <a:r>
              <a:rPr lang="de-DE" dirty="0"/>
              <a:t> </a:t>
            </a:r>
            <a:r>
              <a:rPr lang="de-DE" dirty="0" err="1"/>
              <a:t>Imbalanced</a:t>
            </a:r>
            <a:endParaRPr lang="de-DE" dirty="0"/>
          </a:p>
        </p:txBody>
      </p:sp>
      <p:sp>
        <p:nvSpPr>
          <p:cNvPr id="5" name="Pfeil nach rechts 4">
            <a:extLst>
              <a:ext uri="{FF2B5EF4-FFF2-40B4-BE49-F238E27FC236}">
                <a16:creationId xmlns:a16="http://schemas.microsoft.com/office/drawing/2014/main" id="{DDF953A6-669A-4F7B-8EEC-A4BBACD4A273}"/>
              </a:ext>
            </a:extLst>
          </p:cNvPr>
          <p:cNvSpPr/>
          <p:nvPr/>
        </p:nvSpPr>
        <p:spPr>
          <a:xfrm>
            <a:off x="957554" y="5391625"/>
            <a:ext cx="889908" cy="31750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0071375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3"/>
          <p:cNvSpPr/>
          <p:nvPr/>
        </p:nvSpPr>
        <p:spPr>
          <a:xfrm>
            <a:off x="540000" y="1260000"/>
            <a:ext cx="10080000" cy="647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r>
              <a:rPr lang="de-DE" sz="28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III. Project </a:t>
            </a:r>
            <a:r>
              <a:rPr lang="de-DE" sz="2800" b="1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Steps</a:t>
            </a:r>
            <a:endParaRPr lang="de-DE" sz="2800" b="1" strike="noStrike" spc="-1" dirty="0">
              <a:solidFill>
                <a:srgbClr val="000000"/>
              </a:solidFill>
              <a:latin typeface="Arial"/>
              <a:ea typeface="DejaVu Sans"/>
            </a:endParaRPr>
          </a:p>
          <a:p>
            <a:pPr>
              <a:lnSpc>
                <a:spcPct val="100000"/>
              </a:lnSpc>
            </a:pPr>
            <a:endParaRPr lang="de-DE" sz="2800" b="1" strike="noStrike" spc="-1" dirty="0">
              <a:latin typeface="Arial"/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DBA77961-D247-5BA3-8233-CF535DE53699}"/>
              </a:ext>
            </a:extLst>
          </p:cNvPr>
          <p:cNvSpPr/>
          <p:nvPr/>
        </p:nvSpPr>
        <p:spPr>
          <a:xfrm>
            <a:off x="9767888" y="702732"/>
            <a:ext cx="1752600" cy="4233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Data Research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17D5F753-BA1C-E87A-D94C-61F93EBEE25E}"/>
              </a:ext>
            </a:extLst>
          </p:cNvPr>
          <p:cNvSpPr/>
          <p:nvPr/>
        </p:nvSpPr>
        <p:spPr>
          <a:xfrm>
            <a:off x="540000" y="1798701"/>
            <a:ext cx="910670" cy="48574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ysClr val="windowText" lastClr="000000"/>
                </a:solidFill>
              </a:rPr>
              <a:t>Sentiment Data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D34F69C8-05DD-7CE0-36B2-8B9091C544EF}"/>
              </a:ext>
            </a:extLst>
          </p:cNvPr>
          <p:cNvSpPr/>
          <p:nvPr/>
        </p:nvSpPr>
        <p:spPr>
          <a:xfrm>
            <a:off x="420316" y="2446341"/>
            <a:ext cx="1529782" cy="4072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FinPhrase Data Set</a:t>
            </a:r>
            <a:endParaRPr lang="de-DE" sz="12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C4244623-298D-6FA8-4995-27F6D0088D72}"/>
              </a:ext>
            </a:extLst>
          </p:cNvPr>
          <p:cNvSpPr/>
          <p:nvPr/>
        </p:nvSpPr>
        <p:spPr>
          <a:xfrm>
            <a:off x="539999" y="2853582"/>
            <a:ext cx="2654198" cy="138821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ysClr val="windowText" lastClr="000000"/>
                </a:solidFill>
              </a:rPr>
              <a:t>Categories</a:t>
            </a:r>
            <a:endParaRPr lang="de-DE" dirty="0">
              <a:solidFill>
                <a:sysClr val="windowText" lastClr="000000"/>
              </a:solidFill>
            </a:endParaRPr>
          </a:p>
          <a:p>
            <a:pPr algn="ctr"/>
            <a:r>
              <a:rPr lang="de-DE" dirty="0">
                <a:solidFill>
                  <a:sysClr val="windowText" lastClr="000000"/>
                </a:solidFill>
              </a:rPr>
              <a:t>Positive: 604</a:t>
            </a:r>
          </a:p>
          <a:p>
            <a:pPr algn="ctr"/>
            <a:r>
              <a:rPr lang="de-DE" dirty="0">
                <a:solidFill>
                  <a:sysClr val="windowText" lastClr="000000"/>
                </a:solidFill>
              </a:rPr>
              <a:t>Neutral: 604</a:t>
            </a:r>
          </a:p>
          <a:p>
            <a:pPr algn="ctr"/>
            <a:r>
              <a:rPr lang="de-DE" dirty="0">
                <a:solidFill>
                  <a:sysClr val="windowText" lastClr="000000"/>
                </a:solidFill>
              </a:rPr>
              <a:t>Negative: 604</a:t>
            </a:r>
          </a:p>
          <a:p>
            <a:pPr algn="ctr"/>
            <a:r>
              <a:rPr lang="de-DE" dirty="0">
                <a:solidFill>
                  <a:sysClr val="windowText" lastClr="000000"/>
                </a:solidFill>
              </a:rPr>
              <a:t>Total: 1812</a:t>
            </a:r>
          </a:p>
        </p:txBody>
      </p:sp>
      <p:sp>
        <p:nvSpPr>
          <p:cNvPr id="4" name="Abgerundetes Rechteck 3">
            <a:extLst>
              <a:ext uri="{FF2B5EF4-FFF2-40B4-BE49-F238E27FC236}">
                <a16:creationId xmlns:a16="http://schemas.microsoft.com/office/drawing/2014/main" id="{96DE6C41-8CC0-2D32-8AB0-CDA48B5306AD}"/>
              </a:ext>
            </a:extLst>
          </p:cNvPr>
          <p:cNvSpPr/>
          <p:nvPr/>
        </p:nvSpPr>
        <p:spPr>
          <a:xfrm>
            <a:off x="1950098" y="5220175"/>
            <a:ext cx="1600200" cy="660400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Downsized</a:t>
            </a:r>
            <a:endParaRPr lang="de-DE" dirty="0"/>
          </a:p>
        </p:txBody>
      </p:sp>
      <p:sp>
        <p:nvSpPr>
          <p:cNvPr id="5" name="Pfeil nach rechts 4">
            <a:extLst>
              <a:ext uri="{FF2B5EF4-FFF2-40B4-BE49-F238E27FC236}">
                <a16:creationId xmlns:a16="http://schemas.microsoft.com/office/drawing/2014/main" id="{DDF953A6-669A-4F7B-8EEC-A4BBACD4A273}"/>
              </a:ext>
            </a:extLst>
          </p:cNvPr>
          <p:cNvSpPr/>
          <p:nvPr/>
        </p:nvSpPr>
        <p:spPr>
          <a:xfrm>
            <a:off x="957554" y="5391625"/>
            <a:ext cx="889908" cy="31750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8D64B8D7-713B-43B3-F564-25B6BF00B5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542" y="1798701"/>
            <a:ext cx="5634693" cy="4242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7316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3"/>
          <p:cNvSpPr/>
          <p:nvPr/>
        </p:nvSpPr>
        <p:spPr>
          <a:xfrm>
            <a:off x="540000" y="1260000"/>
            <a:ext cx="10080000" cy="647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r>
              <a:rPr lang="de-DE" sz="28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III. Project </a:t>
            </a:r>
            <a:r>
              <a:rPr lang="de-DE" sz="2800" b="1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Steps</a:t>
            </a:r>
            <a:endParaRPr lang="de-DE" sz="2800" b="1" strike="noStrike" spc="-1" dirty="0">
              <a:solidFill>
                <a:srgbClr val="000000"/>
              </a:solidFill>
              <a:latin typeface="Arial"/>
              <a:ea typeface="DejaVu Sans"/>
            </a:endParaRPr>
          </a:p>
          <a:p>
            <a:pPr>
              <a:lnSpc>
                <a:spcPct val="100000"/>
              </a:lnSpc>
            </a:pPr>
            <a:endParaRPr lang="de-DE" sz="2800" b="1" strike="noStrike" spc="-1" dirty="0">
              <a:latin typeface="Arial"/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DBA77961-D247-5BA3-8233-CF535DE53699}"/>
              </a:ext>
            </a:extLst>
          </p:cNvPr>
          <p:cNvSpPr/>
          <p:nvPr/>
        </p:nvSpPr>
        <p:spPr>
          <a:xfrm>
            <a:off x="9767888" y="702732"/>
            <a:ext cx="1752600" cy="4233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Data Research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17D5F753-BA1C-E87A-D94C-61F93EBEE25E}"/>
              </a:ext>
            </a:extLst>
          </p:cNvPr>
          <p:cNvSpPr/>
          <p:nvPr/>
        </p:nvSpPr>
        <p:spPr>
          <a:xfrm>
            <a:off x="540000" y="1798701"/>
            <a:ext cx="910670" cy="48574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ysClr val="windowText" lastClr="000000"/>
                </a:solidFill>
              </a:rPr>
              <a:t>Sentiment Data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D34F69C8-05DD-7CE0-36B2-8B9091C544EF}"/>
              </a:ext>
            </a:extLst>
          </p:cNvPr>
          <p:cNvSpPr/>
          <p:nvPr/>
        </p:nvSpPr>
        <p:spPr>
          <a:xfrm>
            <a:off x="420316" y="2446341"/>
            <a:ext cx="1529782" cy="4072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Positive Sentiment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39F9E262-798D-C8C4-1D97-6F86A11F1A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4044" y="2041573"/>
            <a:ext cx="7772400" cy="3929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58516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3"/>
          <p:cNvSpPr/>
          <p:nvPr/>
        </p:nvSpPr>
        <p:spPr>
          <a:xfrm>
            <a:off x="540000" y="1260000"/>
            <a:ext cx="10080000" cy="647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r>
              <a:rPr lang="de-DE" sz="28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III. Project </a:t>
            </a:r>
            <a:r>
              <a:rPr lang="de-DE" sz="2800" b="1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Steps</a:t>
            </a:r>
            <a:endParaRPr lang="de-DE" sz="2800" b="1" strike="noStrike" spc="-1" dirty="0">
              <a:solidFill>
                <a:srgbClr val="000000"/>
              </a:solidFill>
              <a:latin typeface="Arial"/>
              <a:ea typeface="DejaVu Sans"/>
            </a:endParaRPr>
          </a:p>
          <a:p>
            <a:pPr>
              <a:lnSpc>
                <a:spcPct val="100000"/>
              </a:lnSpc>
            </a:pPr>
            <a:endParaRPr lang="de-DE" sz="2800" b="1" strike="noStrike" spc="-1" dirty="0">
              <a:latin typeface="Arial"/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DBA77961-D247-5BA3-8233-CF535DE53699}"/>
              </a:ext>
            </a:extLst>
          </p:cNvPr>
          <p:cNvSpPr/>
          <p:nvPr/>
        </p:nvSpPr>
        <p:spPr>
          <a:xfrm>
            <a:off x="9767888" y="702732"/>
            <a:ext cx="1752600" cy="4233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Data Research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17D5F753-BA1C-E87A-D94C-61F93EBEE25E}"/>
              </a:ext>
            </a:extLst>
          </p:cNvPr>
          <p:cNvSpPr/>
          <p:nvPr/>
        </p:nvSpPr>
        <p:spPr>
          <a:xfrm>
            <a:off x="540000" y="1798701"/>
            <a:ext cx="910670" cy="48574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ysClr val="windowText" lastClr="000000"/>
                </a:solidFill>
              </a:rPr>
              <a:t>Sentiment Data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D34F69C8-05DD-7CE0-36B2-8B9091C544EF}"/>
              </a:ext>
            </a:extLst>
          </p:cNvPr>
          <p:cNvSpPr/>
          <p:nvPr/>
        </p:nvSpPr>
        <p:spPr>
          <a:xfrm>
            <a:off x="420316" y="2446341"/>
            <a:ext cx="1529782" cy="4072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Negative Sentiment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97093E2-5E7D-1F24-8E2B-2292004F8C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4044" y="2041573"/>
            <a:ext cx="7772400" cy="3975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332457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3"/>
          <p:cNvSpPr/>
          <p:nvPr/>
        </p:nvSpPr>
        <p:spPr>
          <a:xfrm>
            <a:off x="540000" y="1260000"/>
            <a:ext cx="10080000" cy="647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r>
              <a:rPr lang="de-DE" sz="28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III. Project </a:t>
            </a:r>
            <a:r>
              <a:rPr lang="de-DE" sz="2800" b="1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Steps</a:t>
            </a:r>
            <a:endParaRPr lang="de-DE" sz="2800" b="1" strike="noStrike" spc="-1" dirty="0">
              <a:solidFill>
                <a:srgbClr val="000000"/>
              </a:solidFill>
              <a:latin typeface="Arial"/>
              <a:ea typeface="DejaVu Sans"/>
            </a:endParaRPr>
          </a:p>
          <a:p>
            <a:pPr>
              <a:lnSpc>
                <a:spcPct val="100000"/>
              </a:lnSpc>
            </a:pPr>
            <a:endParaRPr lang="de-DE" sz="2800" b="1" strike="noStrike" spc="-1" dirty="0">
              <a:latin typeface="Arial"/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DBA77961-D247-5BA3-8233-CF535DE53699}"/>
              </a:ext>
            </a:extLst>
          </p:cNvPr>
          <p:cNvSpPr/>
          <p:nvPr/>
        </p:nvSpPr>
        <p:spPr>
          <a:xfrm>
            <a:off x="9767888" y="702732"/>
            <a:ext cx="1752600" cy="4233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Data Research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17D5F753-BA1C-E87A-D94C-61F93EBEE25E}"/>
              </a:ext>
            </a:extLst>
          </p:cNvPr>
          <p:cNvSpPr/>
          <p:nvPr/>
        </p:nvSpPr>
        <p:spPr>
          <a:xfrm>
            <a:off x="540000" y="1798701"/>
            <a:ext cx="910670" cy="48574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ysClr val="windowText" lastClr="000000"/>
                </a:solidFill>
              </a:rPr>
              <a:t>Sentiment Data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D34F69C8-05DD-7CE0-36B2-8B9091C544EF}"/>
              </a:ext>
            </a:extLst>
          </p:cNvPr>
          <p:cNvSpPr/>
          <p:nvPr/>
        </p:nvSpPr>
        <p:spPr>
          <a:xfrm>
            <a:off x="420316" y="2446341"/>
            <a:ext cx="1529782" cy="4072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Neutral Sentiment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6473E1CD-3B12-0626-5A2A-081D3AADB2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4044" y="2041573"/>
            <a:ext cx="7772400" cy="3950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02260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Christian-Albrechts-Universität zu Kiel | Hochschulen | ME2BE">
            <a:extLst>
              <a:ext uri="{FF2B5EF4-FFF2-40B4-BE49-F238E27FC236}">
                <a16:creationId xmlns:a16="http://schemas.microsoft.com/office/drawing/2014/main" id="{1ED7CE91-FEF0-8C79-91C6-8CCD91EB18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4638" y="-1"/>
            <a:ext cx="9715762" cy="6480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DA137403-DB07-2749-9E35-15BD446D2D71}"/>
              </a:ext>
            </a:extLst>
          </p:cNvPr>
          <p:cNvSpPr/>
          <p:nvPr/>
        </p:nvSpPr>
        <p:spPr>
          <a:xfrm>
            <a:off x="89" y="-1"/>
            <a:ext cx="3406438" cy="6480175"/>
          </a:xfrm>
          <a:prstGeom prst="rect">
            <a:avLst/>
          </a:prstGeom>
          <a:solidFill>
            <a:srgbClr val="9A1B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701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AF58884E-108D-3748-B437-FC2DA44109DE}"/>
              </a:ext>
            </a:extLst>
          </p:cNvPr>
          <p:cNvSpPr/>
          <p:nvPr/>
        </p:nvSpPr>
        <p:spPr>
          <a:xfrm>
            <a:off x="89" y="2403448"/>
            <a:ext cx="3406438" cy="21139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646" b="1" dirty="0"/>
              <a:t>III. Project </a:t>
            </a:r>
            <a:r>
              <a:rPr lang="de-DE" sz="2646" b="1" dirty="0" err="1"/>
              <a:t>Steps</a:t>
            </a:r>
            <a:endParaRPr lang="de-DE" sz="2646" b="1" dirty="0"/>
          </a:p>
          <a:p>
            <a:pPr algn="ctr"/>
            <a:r>
              <a:rPr lang="de-DE" sz="2646" b="1" dirty="0"/>
              <a:t>Data Research</a:t>
            </a:r>
          </a:p>
          <a:p>
            <a:pPr algn="ctr"/>
            <a:r>
              <a:rPr lang="de-DE" sz="2646" b="1" dirty="0"/>
              <a:t>-</a:t>
            </a:r>
          </a:p>
          <a:p>
            <a:pPr algn="ctr"/>
            <a:r>
              <a:rPr lang="de-DE" sz="2646" b="1" dirty="0"/>
              <a:t>News </a:t>
            </a:r>
            <a:r>
              <a:rPr lang="de-DE" sz="2646" b="1" dirty="0" err="1"/>
              <a:t>Article</a:t>
            </a:r>
            <a:r>
              <a:rPr lang="de-DE" sz="2646" b="1" dirty="0"/>
              <a:t> Data</a:t>
            </a:r>
            <a:endParaRPr lang="de-DE" sz="2646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A2764E3-B579-BED2-D9D6-64E7599595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8539" y="-1"/>
            <a:ext cx="1851861" cy="536241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50D6C09F-D31C-FD09-FE35-C75E5966310C}"/>
              </a:ext>
            </a:extLst>
          </p:cNvPr>
          <p:cNvSpPr txBox="1"/>
          <p:nvPr/>
        </p:nvSpPr>
        <p:spPr>
          <a:xfrm>
            <a:off x="3406526" y="6276600"/>
            <a:ext cx="7984051" cy="208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78"/>
              <a:t>Bildquelle: </a:t>
            </a:r>
          </a:p>
          <a:p>
            <a:r>
              <a:rPr lang="de-DE" sz="378"/>
              <a:t>https://</a:t>
            </a:r>
            <a:r>
              <a:rPr lang="de-DE" sz="378" err="1"/>
              <a:t>www.google.com</a:t>
            </a:r>
            <a:r>
              <a:rPr lang="de-DE" sz="378"/>
              <a:t>/</a:t>
            </a:r>
            <a:r>
              <a:rPr lang="de-DE" sz="378" err="1"/>
              <a:t>url?sa</a:t>
            </a:r>
            <a:r>
              <a:rPr lang="de-DE" sz="378"/>
              <a:t>=</a:t>
            </a:r>
            <a:r>
              <a:rPr lang="de-DE" sz="378" err="1"/>
              <a:t>i&amp;url</a:t>
            </a:r>
            <a:r>
              <a:rPr lang="de-DE" sz="378"/>
              <a:t>=https%3A%2F%2Fme2be.de%2Fhochschulen%2Fcau-christian-albrechts-universitaet-zu-kiel%2F&amp;psig=AOvVaw3pyzL9cEIYeIjpIqHRPR5F&amp;ust=1667135603618000&amp;source=</a:t>
            </a:r>
            <a:r>
              <a:rPr lang="de-DE" sz="378" err="1"/>
              <a:t>images&amp;cd</a:t>
            </a:r>
            <a:r>
              <a:rPr lang="de-DE" sz="378"/>
              <a:t>=</a:t>
            </a:r>
            <a:r>
              <a:rPr lang="de-DE" sz="378" err="1"/>
              <a:t>vfe&amp;ved</a:t>
            </a:r>
            <a:r>
              <a:rPr lang="de-DE" sz="378"/>
              <a:t>=0CAoQjRxqFwoTCKDeyqLChfsCFQAAAAAdAAAAABAM</a:t>
            </a:r>
          </a:p>
        </p:txBody>
      </p:sp>
    </p:spTree>
    <p:extLst>
      <p:ext uri="{BB962C8B-B14F-4D97-AF65-F5344CB8AC3E}">
        <p14:creationId xmlns:p14="http://schemas.microsoft.com/office/powerpoint/2010/main" val="11899133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3"/>
          <p:cNvSpPr/>
          <p:nvPr/>
        </p:nvSpPr>
        <p:spPr>
          <a:xfrm>
            <a:off x="540000" y="1260000"/>
            <a:ext cx="10080000" cy="647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r>
              <a:rPr lang="de-DE" sz="28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III. Project </a:t>
            </a:r>
            <a:r>
              <a:rPr lang="de-DE" sz="2800" b="1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Steps</a:t>
            </a:r>
            <a:endParaRPr lang="de-DE" sz="2800" b="1" strike="noStrike" spc="-1" dirty="0">
              <a:solidFill>
                <a:srgbClr val="000000"/>
              </a:solidFill>
              <a:latin typeface="Arial"/>
              <a:ea typeface="DejaVu Sans"/>
            </a:endParaRPr>
          </a:p>
          <a:p>
            <a:pPr>
              <a:lnSpc>
                <a:spcPct val="100000"/>
              </a:lnSpc>
            </a:pPr>
            <a:endParaRPr lang="de-DE" sz="2800" b="1" strike="noStrike" spc="-1" dirty="0">
              <a:latin typeface="Arial"/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DBA77961-D247-5BA3-8233-CF535DE53699}"/>
              </a:ext>
            </a:extLst>
          </p:cNvPr>
          <p:cNvSpPr/>
          <p:nvPr/>
        </p:nvSpPr>
        <p:spPr>
          <a:xfrm>
            <a:off x="9767888" y="702732"/>
            <a:ext cx="1752600" cy="4233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Data Research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17D5F753-BA1C-E87A-D94C-61F93EBEE25E}"/>
              </a:ext>
            </a:extLst>
          </p:cNvPr>
          <p:cNvSpPr/>
          <p:nvPr/>
        </p:nvSpPr>
        <p:spPr>
          <a:xfrm>
            <a:off x="540000" y="1798701"/>
            <a:ext cx="910670" cy="48574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ysClr val="windowText" lastClr="000000"/>
                </a:solidFill>
              </a:rPr>
              <a:t>News Data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E6B8B1CC-1026-0D94-28D3-10855236E6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1550" y="2169659"/>
            <a:ext cx="5676900" cy="370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135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3"/>
          <p:cNvSpPr/>
          <p:nvPr/>
        </p:nvSpPr>
        <p:spPr>
          <a:xfrm>
            <a:off x="540000" y="1260000"/>
            <a:ext cx="10080000" cy="647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de-DE" sz="2800" b="1" strike="noStrike" spc="-1" dirty="0">
                <a:latin typeface="Arial"/>
              </a:rPr>
              <a:t>Agenda</a:t>
            </a:r>
          </a:p>
        </p:txBody>
      </p:sp>
      <p:sp>
        <p:nvSpPr>
          <p:cNvPr id="3" name="CustomShape 1"/>
          <p:cNvSpPr/>
          <p:nvPr/>
        </p:nvSpPr>
        <p:spPr>
          <a:xfrm>
            <a:off x="540000" y="1694331"/>
            <a:ext cx="10079640" cy="2160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00050" indent="-400050">
              <a:lnSpc>
                <a:spcPct val="150000"/>
              </a:lnSpc>
              <a:buFont typeface="+mj-lt"/>
              <a:buAutoNum type="romanUcPeriod" startAt="4"/>
            </a:pPr>
            <a:r>
              <a:rPr lang="de-DE" sz="1600" b="1" spc="-1" dirty="0">
                <a:solidFill>
                  <a:srgbClr val="000000"/>
                </a:solidFill>
                <a:latin typeface="Arial"/>
                <a:ea typeface="DejaVu Sans"/>
              </a:rPr>
              <a:t>Project </a:t>
            </a:r>
            <a:r>
              <a:rPr lang="de-DE" sz="1600" b="1" spc="-1" dirty="0" err="1">
                <a:solidFill>
                  <a:srgbClr val="000000"/>
                </a:solidFill>
                <a:latin typeface="Arial"/>
                <a:ea typeface="DejaVu Sans"/>
              </a:rPr>
              <a:t>Scope</a:t>
            </a:r>
            <a:r>
              <a:rPr lang="de-DE" sz="1600" b="1" spc="-1" dirty="0">
                <a:solidFill>
                  <a:srgbClr val="000000"/>
                </a:solidFill>
                <a:latin typeface="Arial"/>
                <a:ea typeface="DejaVu Sans"/>
              </a:rPr>
              <a:t> – </a:t>
            </a:r>
            <a:r>
              <a:rPr lang="de-DE" sz="1600" b="1" spc="-1" dirty="0" err="1">
                <a:solidFill>
                  <a:srgbClr val="000000"/>
                </a:solidFill>
                <a:latin typeface="Arial"/>
                <a:ea typeface="DejaVu Sans"/>
              </a:rPr>
              <a:t>To</a:t>
            </a:r>
            <a:r>
              <a:rPr lang="de-DE" sz="1600" b="1" spc="-1" dirty="0">
                <a:solidFill>
                  <a:srgbClr val="000000"/>
                </a:solidFill>
                <a:latin typeface="Arial"/>
                <a:ea typeface="DejaVu Sans"/>
              </a:rPr>
              <a:t> Dos</a:t>
            </a:r>
          </a:p>
          <a:p>
            <a:pPr marL="400050" indent="-400050">
              <a:lnSpc>
                <a:spcPct val="150000"/>
              </a:lnSpc>
              <a:buFont typeface="+mj-lt"/>
              <a:buAutoNum type="romanUcPeriod" startAt="4"/>
            </a:pPr>
            <a:r>
              <a:rPr lang="de-DE" sz="16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Project </a:t>
            </a:r>
            <a:r>
              <a:rPr lang="de-DE" sz="1600" b="1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Structure</a:t>
            </a:r>
            <a:endParaRPr lang="de-DE" sz="1600" b="1" strike="noStrike" spc="-1" dirty="0">
              <a:solidFill>
                <a:srgbClr val="000000"/>
              </a:solidFill>
              <a:latin typeface="Arial"/>
              <a:ea typeface="DejaVu Sans"/>
            </a:endParaRPr>
          </a:p>
          <a:p>
            <a:pPr marL="400050" indent="-400050">
              <a:lnSpc>
                <a:spcPct val="150000"/>
              </a:lnSpc>
              <a:buFont typeface="+mj-lt"/>
              <a:buAutoNum type="romanUcPeriod" startAt="4"/>
            </a:pPr>
            <a:r>
              <a:rPr lang="de-DE" sz="1600" b="1" spc="-1" dirty="0">
                <a:solidFill>
                  <a:srgbClr val="000000"/>
                </a:solidFill>
                <a:latin typeface="Arial"/>
                <a:ea typeface="DejaVu Sans"/>
              </a:rPr>
              <a:t>Final </a:t>
            </a:r>
            <a:r>
              <a:rPr lang="de-DE" sz="1600" b="1" spc="-1" dirty="0" err="1">
                <a:solidFill>
                  <a:srgbClr val="000000"/>
                </a:solidFill>
                <a:latin typeface="Arial"/>
                <a:ea typeface="DejaVu Sans"/>
              </a:rPr>
              <a:t>Results</a:t>
            </a:r>
            <a:r>
              <a:rPr lang="de-DE" sz="1600" b="1" spc="-1" dirty="0">
                <a:solidFill>
                  <a:srgbClr val="000000"/>
                </a:solidFill>
                <a:latin typeface="Arial"/>
                <a:ea typeface="DejaVu Sans"/>
              </a:rPr>
              <a:t> and Models </a:t>
            </a:r>
            <a:r>
              <a:rPr lang="de-DE" sz="1600" b="1" spc="-1" dirty="0" err="1">
                <a:solidFill>
                  <a:srgbClr val="000000"/>
                </a:solidFill>
                <a:latin typeface="Arial"/>
                <a:ea typeface="DejaVu Sans"/>
              </a:rPr>
              <a:t>overview</a:t>
            </a:r>
            <a:r>
              <a:rPr lang="de-DE" sz="1600" b="1" spc="-1" dirty="0">
                <a:solidFill>
                  <a:srgbClr val="000000"/>
                </a:solidFill>
                <a:latin typeface="Arial"/>
                <a:ea typeface="DejaVu Sans"/>
              </a:rPr>
              <a:t>/ </a:t>
            </a:r>
            <a:r>
              <a:rPr lang="de-DE" sz="1600" b="1" spc="-1" dirty="0" err="1">
                <a:solidFill>
                  <a:srgbClr val="000000"/>
                </a:solidFill>
                <a:latin typeface="Arial"/>
                <a:ea typeface="DejaVu Sans"/>
              </a:rPr>
              <a:t>comparison</a:t>
            </a:r>
            <a:endParaRPr lang="de-DE" sz="1600" b="1" spc="-1" dirty="0">
              <a:solidFill>
                <a:srgbClr val="000000"/>
              </a:solidFill>
              <a:latin typeface="Arial"/>
              <a:ea typeface="DejaVu Sans"/>
            </a:endParaRPr>
          </a:p>
          <a:p>
            <a:pPr marL="400050" indent="-400050">
              <a:lnSpc>
                <a:spcPct val="150000"/>
              </a:lnSpc>
              <a:buFont typeface="+mj-lt"/>
              <a:buAutoNum type="romanUcPeriod" startAt="4"/>
            </a:pPr>
            <a:r>
              <a:rPr lang="de-DE" sz="16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Project References</a:t>
            </a:r>
          </a:p>
          <a:p>
            <a:pPr>
              <a:lnSpc>
                <a:spcPct val="100000"/>
              </a:lnSpc>
            </a:pPr>
            <a:endParaRPr lang="de-DE" sz="1600" spc="-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750533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3"/>
          <p:cNvSpPr/>
          <p:nvPr/>
        </p:nvSpPr>
        <p:spPr>
          <a:xfrm>
            <a:off x="540000" y="1260000"/>
            <a:ext cx="10080000" cy="647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r>
              <a:rPr lang="de-DE" sz="28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III. Project </a:t>
            </a:r>
            <a:r>
              <a:rPr lang="de-DE" sz="2800" b="1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Steps</a:t>
            </a:r>
            <a:endParaRPr lang="de-DE" sz="2800" b="1" strike="noStrike" spc="-1" dirty="0">
              <a:solidFill>
                <a:srgbClr val="000000"/>
              </a:solidFill>
              <a:latin typeface="Arial"/>
              <a:ea typeface="DejaVu Sans"/>
            </a:endParaRPr>
          </a:p>
          <a:p>
            <a:pPr>
              <a:lnSpc>
                <a:spcPct val="100000"/>
              </a:lnSpc>
            </a:pPr>
            <a:endParaRPr lang="de-DE" sz="2800" b="1" strike="noStrike" spc="-1" dirty="0">
              <a:latin typeface="Arial"/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DBA77961-D247-5BA3-8233-CF535DE53699}"/>
              </a:ext>
            </a:extLst>
          </p:cNvPr>
          <p:cNvSpPr/>
          <p:nvPr/>
        </p:nvSpPr>
        <p:spPr>
          <a:xfrm>
            <a:off x="9767888" y="702732"/>
            <a:ext cx="1752600" cy="4233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Data Research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17D5F753-BA1C-E87A-D94C-61F93EBEE25E}"/>
              </a:ext>
            </a:extLst>
          </p:cNvPr>
          <p:cNvSpPr/>
          <p:nvPr/>
        </p:nvSpPr>
        <p:spPr>
          <a:xfrm>
            <a:off x="540000" y="1798701"/>
            <a:ext cx="910670" cy="48574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ysClr val="windowText" lastClr="000000"/>
                </a:solidFill>
              </a:rPr>
              <a:t>News Data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E6B8B1CC-1026-0D94-28D3-10855236E6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1550" y="2169659"/>
            <a:ext cx="5676900" cy="3708400"/>
          </a:xfrm>
          <a:prstGeom prst="rect">
            <a:avLst/>
          </a:prstGeom>
        </p:spPr>
      </p:pic>
      <p:pic>
        <p:nvPicPr>
          <p:cNvPr id="1026" name="Picture 2" descr="Online Business Research &amp; News Media Database | Nexis">
            <a:extLst>
              <a:ext uri="{FF2B5EF4-FFF2-40B4-BE49-F238E27FC236}">
                <a16:creationId xmlns:a16="http://schemas.microsoft.com/office/drawing/2014/main" id="{8BE4FE9D-73FF-B185-CDE6-C47AB00E0E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9210" y="1678190"/>
            <a:ext cx="6279728" cy="4706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2573479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Christian-Albrechts-Universität zu Kiel | Hochschulen | ME2BE">
            <a:extLst>
              <a:ext uri="{FF2B5EF4-FFF2-40B4-BE49-F238E27FC236}">
                <a16:creationId xmlns:a16="http://schemas.microsoft.com/office/drawing/2014/main" id="{1ED7CE91-FEF0-8C79-91C6-8CCD91EB18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4638" y="-1"/>
            <a:ext cx="9715762" cy="6480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DA137403-DB07-2749-9E35-15BD446D2D71}"/>
              </a:ext>
            </a:extLst>
          </p:cNvPr>
          <p:cNvSpPr/>
          <p:nvPr/>
        </p:nvSpPr>
        <p:spPr>
          <a:xfrm>
            <a:off x="89" y="-1"/>
            <a:ext cx="3406438" cy="6480175"/>
          </a:xfrm>
          <a:prstGeom prst="rect">
            <a:avLst/>
          </a:prstGeom>
          <a:solidFill>
            <a:srgbClr val="9A1B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701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AF58884E-108D-3748-B437-FC2DA44109DE}"/>
              </a:ext>
            </a:extLst>
          </p:cNvPr>
          <p:cNvSpPr/>
          <p:nvPr/>
        </p:nvSpPr>
        <p:spPr>
          <a:xfrm>
            <a:off x="89" y="2403448"/>
            <a:ext cx="3406438" cy="21139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646" b="1" dirty="0"/>
              <a:t>III. Project </a:t>
            </a:r>
            <a:r>
              <a:rPr lang="de-DE" sz="2646" b="1" dirty="0" err="1"/>
              <a:t>Steps</a:t>
            </a:r>
            <a:endParaRPr lang="de-DE" sz="2646" b="1" dirty="0"/>
          </a:p>
          <a:p>
            <a:pPr algn="ctr"/>
            <a:r>
              <a:rPr lang="de-DE" sz="2646" b="1" dirty="0"/>
              <a:t>Data Research</a:t>
            </a:r>
          </a:p>
          <a:p>
            <a:pPr algn="ctr"/>
            <a:r>
              <a:rPr lang="de-DE" sz="2646" b="1" dirty="0"/>
              <a:t>-</a:t>
            </a:r>
          </a:p>
          <a:p>
            <a:pPr algn="ctr"/>
            <a:r>
              <a:rPr lang="de-DE" sz="2646" b="1" dirty="0"/>
              <a:t>Short Volume Data</a:t>
            </a:r>
            <a:endParaRPr lang="de-DE" sz="2646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A2764E3-B579-BED2-D9D6-64E7599595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8539" y="-1"/>
            <a:ext cx="1851861" cy="536241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50D6C09F-D31C-FD09-FE35-C75E5966310C}"/>
              </a:ext>
            </a:extLst>
          </p:cNvPr>
          <p:cNvSpPr txBox="1"/>
          <p:nvPr/>
        </p:nvSpPr>
        <p:spPr>
          <a:xfrm>
            <a:off x="3406526" y="6276600"/>
            <a:ext cx="7984051" cy="208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78"/>
              <a:t>Bildquelle: </a:t>
            </a:r>
          </a:p>
          <a:p>
            <a:r>
              <a:rPr lang="de-DE" sz="378"/>
              <a:t>https://</a:t>
            </a:r>
            <a:r>
              <a:rPr lang="de-DE" sz="378" err="1"/>
              <a:t>www.google.com</a:t>
            </a:r>
            <a:r>
              <a:rPr lang="de-DE" sz="378"/>
              <a:t>/</a:t>
            </a:r>
            <a:r>
              <a:rPr lang="de-DE" sz="378" err="1"/>
              <a:t>url?sa</a:t>
            </a:r>
            <a:r>
              <a:rPr lang="de-DE" sz="378"/>
              <a:t>=</a:t>
            </a:r>
            <a:r>
              <a:rPr lang="de-DE" sz="378" err="1"/>
              <a:t>i&amp;url</a:t>
            </a:r>
            <a:r>
              <a:rPr lang="de-DE" sz="378"/>
              <a:t>=https%3A%2F%2Fme2be.de%2Fhochschulen%2Fcau-christian-albrechts-universitaet-zu-kiel%2F&amp;psig=AOvVaw3pyzL9cEIYeIjpIqHRPR5F&amp;ust=1667135603618000&amp;source=</a:t>
            </a:r>
            <a:r>
              <a:rPr lang="de-DE" sz="378" err="1"/>
              <a:t>images&amp;cd</a:t>
            </a:r>
            <a:r>
              <a:rPr lang="de-DE" sz="378"/>
              <a:t>=</a:t>
            </a:r>
            <a:r>
              <a:rPr lang="de-DE" sz="378" err="1"/>
              <a:t>vfe&amp;ved</a:t>
            </a:r>
            <a:r>
              <a:rPr lang="de-DE" sz="378"/>
              <a:t>=0CAoQjRxqFwoTCKDeyqLChfsCFQAAAAAdAAAAABAM</a:t>
            </a:r>
          </a:p>
        </p:txBody>
      </p:sp>
    </p:spTree>
    <p:extLst>
      <p:ext uri="{BB962C8B-B14F-4D97-AF65-F5344CB8AC3E}">
        <p14:creationId xmlns:p14="http://schemas.microsoft.com/office/powerpoint/2010/main" val="10645896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3"/>
          <p:cNvSpPr/>
          <p:nvPr/>
        </p:nvSpPr>
        <p:spPr>
          <a:xfrm>
            <a:off x="540000" y="1260000"/>
            <a:ext cx="10080000" cy="647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r>
              <a:rPr lang="de-DE" sz="28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III. Project </a:t>
            </a:r>
            <a:r>
              <a:rPr lang="de-DE" sz="2800" b="1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Steps</a:t>
            </a:r>
            <a:endParaRPr lang="de-DE" sz="2800" b="1" strike="noStrike" spc="-1" dirty="0">
              <a:solidFill>
                <a:srgbClr val="000000"/>
              </a:solidFill>
              <a:latin typeface="Arial"/>
              <a:ea typeface="DejaVu Sans"/>
            </a:endParaRPr>
          </a:p>
          <a:p>
            <a:pPr>
              <a:lnSpc>
                <a:spcPct val="100000"/>
              </a:lnSpc>
            </a:pPr>
            <a:endParaRPr lang="de-DE" sz="2800" b="1" strike="noStrike" spc="-1" dirty="0">
              <a:latin typeface="Arial"/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DBA77961-D247-5BA3-8233-CF535DE53699}"/>
              </a:ext>
            </a:extLst>
          </p:cNvPr>
          <p:cNvSpPr/>
          <p:nvPr/>
        </p:nvSpPr>
        <p:spPr>
          <a:xfrm>
            <a:off x="9767888" y="702732"/>
            <a:ext cx="1752600" cy="4233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Data Research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17D5F753-BA1C-E87A-D94C-61F93EBEE25E}"/>
              </a:ext>
            </a:extLst>
          </p:cNvPr>
          <p:cNvSpPr/>
          <p:nvPr/>
        </p:nvSpPr>
        <p:spPr>
          <a:xfrm>
            <a:off x="540000" y="1798701"/>
            <a:ext cx="910670" cy="48574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ysClr val="windowText" lastClr="000000"/>
                </a:solidFill>
              </a:rPr>
              <a:t>Short Sale Data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D34F69C8-05DD-7CE0-36B2-8B9091C544EF}"/>
              </a:ext>
            </a:extLst>
          </p:cNvPr>
          <p:cNvSpPr/>
          <p:nvPr/>
        </p:nvSpPr>
        <p:spPr>
          <a:xfrm>
            <a:off x="290177" y="2446341"/>
            <a:ext cx="1529782" cy="4072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FINRA Data Set</a:t>
            </a:r>
            <a:endParaRPr lang="de-DE" sz="12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0481F19-2D43-9D05-9481-8FB3942BAB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4125" y="3015478"/>
            <a:ext cx="8926378" cy="1810071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A1E6122F-DD67-33CD-1605-33479F230A76}"/>
              </a:ext>
            </a:extLst>
          </p:cNvPr>
          <p:cNvSpPr/>
          <p:nvPr/>
        </p:nvSpPr>
        <p:spPr>
          <a:xfrm>
            <a:off x="7377798" y="4180983"/>
            <a:ext cx="1560929" cy="28272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00" dirty="0">
              <a:solidFill>
                <a:sysClr val="windowText" lastClr="000000"/>
              </a:solidFill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1803F09B-F14C-193C-CCC9-03B83125FC2D}"/>
              </a:ext>
            </a:extLst>
          </p:cNvPr>
          <p:cNvSpPr/>
          <p:nvPr/>
        </p:nvSpPr>
        <p:spPr>
          <a:xfrm>
            <a:off x="1801297" y="4329134"/>
            <a:ext cx="1464418" cy="28272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00" dirty="0">
              <a:solidFill>
                <a:sysClr val="windowText" lastClr="000000"/>
              </a:solidFill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9BCD28FF-B144-5B98-5996-0682CAB2B4FE}"/>
              </a:ext>
            </a:extLst>
          </p:cNvPr>
          <p:cNvSpPr/>
          <p:nvPr/>
        </p:nvSpPr>
        <p:spPr>
          <a:xfrm>
            <a:off x="3697770" y="4322346"/>
            <a:ext cx="575651" cy="28272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928501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3"/>
          <p:cNvSpPr/>
          <p:nvPr/>
        </p:nvSpPr>
        <p:spPr>
          <a:xfrm>
            <a:off x="540000" y="1260000"/>
            <a:ext cx="10080000" cy="647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r>
              <a:rPr lang="de-DE" sz="28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III. Project </a:t>
            </a:r>
            <a:r>
              <a:rPr lang="de-DE" sz="2800" b="1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Steps</a:t>
            </a:r>
            <a:endParaRPr lang="de-DE" sz="2800" b="1" strike="noStrike" spc="-1" dirty="0">
              <a:solidFill>
                <a:srgbClr val="000000"/>
              </a:solidFill>
              <a:latin typeface="Arial"/>
              <a:ea typeface="DejaVu Sans"/>
            </a:endParaRPr>
          </a:p>
          <a:p>
            <a:pPr>
              <a:lnSpc>
                <a:spcPct val="100000"/>
              </a:lnSpc>
            </a:pPr>
            <a:endParaRPr lang="de-DE" sz="2800" b="1" strike="noStrike" spc="-1" dirty="0">
              <a:latin typeface="Arial"/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DBA77961-D247-5BA3-8233-CF535DE53699}"/>
              </a:ext>
            </a:extLst>
          </p:cNvPr>
          <p:cNvSpPr/>
          <p:nvPr/>
        </p:nvSpPr>
        <p:spPr>
          <a:xfrm>
            <a:off x="9767888" y="702732"/>
            <a:ext cx="1752600" cy="4233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Data Research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17D5F753-BA1C-E87A-D94C-61F93EBEE25E}"/>
              </a:ext>
            </a:extLst>
          </p:cNvPr>
          <p:cNvSpPr/>
          <p:nvPr/>
        </p:nvSpPr>
        <p:spPr>
          <a:xfrm>
            <a:off x="540000" y="1798701"/>
            <a:ext cx="910670" cy="48574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ysClr val="windowText" lastClr="000000"/>
                </a:solidFill>
              </a:rPr>
              <a:t>Short Sale Data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44A8AA94-8EBE-F2A5-AA46-69AC7FA8C2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0098" y="1798701"/>
            <a:ext cx="9007691" cy="3261942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4F1BC7BF-2139-3BAB-AEBD-38BDF664457E}"/>
              </a:ext>
            </a:extLst>
          </p:cNvPr>
          <p:cNvSpPr/>
          <p:nvPr/>
        </p:nvSpPr>
        <p:spPr>
          <a:xfrm>
            <a:off x="290177" y="2446341"/>
            <a:ext cx="1529782" cy="4072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FINRA Data Set</a:t>
            </a:r>
            <a:endParaRPr lang="de-DE" sz="12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171692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3"/>
          <p:cNvSpPr/>
          <p:nvPr/>
        </p:nvSpPr>
        <p:spPr>
          <a:xfrm>
            <a:off x="540000" y="1260000"/>
            <a:ext cx="10080000" cy="647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r>
              <a:rPr lang="de-DE" sz="28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III. Project </a:t>
            </a:r>
            <a:r>
              <a:rPr lang="de-DE" sz="2800" b="1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Steps</a:t>
            </a:r>
            <a:endParaRPr lang="de-DE" sz="2800" b="1" strike="noStrike" spc="-1" dirty="0">
              <a:solidFill>
                <a:srgbClr val="000000"/>
              </a:solidFill>
              <a:latin typeface="Arial"/>
              <a:ea typeface="DejaVu Sans"/>
            </a:endParaRPr>
          </a:p>
          <a:p>
            <a:pPr>
              <a:lnSpc>
                <a:spcPct val="100000"/>
              </a:lnSpc>
            </a:pPr>
            <a:endParaRPr lang="de-DE" sz="2800" b="1" strike="noStrike" spc="-1" dirty="0">
              <a:latin typeface="Arial"/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DBA77961-D247-5BA3-8233-CF535DE53699}"/>
              </a:ext>
            </a:extLst>
          </p:cNvPr>
          <p:cNvSpPr/>
          <p:nvPr/>
        </p:nvSpPr>
        <p:spPr>
          <a:xfrm>
            <a:off x="9767888" y="702732"/>
            <a:ext cx="1752600" cy="4233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Data Research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17D5F753-BA1C-E87A-D94C-61F93EBEE25E}"/>
              </a:ext>
            </a:extLst>
          </p:cNvPr>
          <p:cNvSpPr/>
          <p:nvPr/>
        </p:nvSpPr>
        <p:spPr>
          <a:xfrm>
            <a:off x="540000" y="1798701"/>
            <a:ext cx="910670" cy="48574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ysClr val="windowText" lastClr="000000"/>
                </a:solidFill>
              </a:rPr>
              <a:t>Short Sale Data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4F1BC7BF-2139-3BAB-AEBD-38BDF664457E}"/>
              </a:ext>
            </a:extLst>
          </p:cNvPr>
          <p:cNvSpPr/>
          <p:nvPr/>
        </p:nvSpPr>
        <p:spPr>
          <a:xfrm>
            <a:off x="290177" y="2446341"/>
            <a:ext cx="1529782" cy="4072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FINRA Data Set</a:t>
            </a:r>
            <a:endParaRPr lang="de-DE" sz="12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8DE6CDD7-A787-428D-FF57-3C45B63657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269" y="1798701"/>
            <a:ext cx="7772400" cy="4450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511743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3"/>
          <p:cNvSpPr/>
          <p:nvPr/>
        </p:nvSpPr>
        <p:spPr>
          <a:xfrm>
            <a:off x="540000" y="1260000"/>
            <a:ext cx="10080000" cy="647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r>
              <a:rPr lang="de-DE" sz="28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III. Project </a:t>
            </a:r>
            <a:r>
              <a:rPr lang="de-DE" sz="2800" b="1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Steps</a:t>
            </a:r>
            <a:endParaRPr lang="de-DE" sz="2800" b="1" strike="noStrike" spc="-1" dirty="0">
              <a:solidFill>
                <a:srgbClr val="000000"/>
              </a:solidFill>
              <a:latin typeface="Arial"/>
              <a:ea typeface="DejaVu Sans"/>
            </a:endParaRPr>
          </a:p>
          <a:p>
            <a:pPr>
              <a:lnSpc>
                <a:spcPct val="100000"/>
              </a:lnSpc>
            </a:pPr>
            <a:endParaRPr lang="de-DE" sz="2800" b="1" strike="noStrike" spc="-1" dirty="0">
              <a:latin typeface="Arial"/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DBA77961-D247-5BA3-8233-CF535DE53699}"/>
              </a:ext>
            </a:extLst>
          </p:cNvPr>
          <p:cNvSpPr/>
          <p:nvPr/>
        </p:nvSpPr>
        <p:spPr>
          <a:xfrm>
            <a:off x="9767888" y="702732"/>
            <a:ext cx="1752600" cy="4233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Data Research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17D5F753-BA1C-E87A-D94C-61F93EBEE25E}"/>
              </a:ext>
            </a:extLst>
          </p:cNvPr>
          <p:cNvSpPr/>
          <p:nvPr/>
        </p:nvSpPr>
        <p:spPr>
          <a:xfrm>
            <a:off x="540000" y="1798701"/>
            <a:ext cx="910670" cy="48574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ysClr val="windowText" lastClr="000000"/>
                </a:solidFill>
              </a:rPr>
              <a:t>Short Sale Data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4F1BC7BF-2139-3BAB-AEBD-38BDF664457E}"/>
              </a:ext>
            </a:extLst>
          </p:cNvPr>
          <p:cNvSpPr/>
          <p:nvPr/>
        </p:nvSpPr>
        <p:spPr>
          <a:xfrm>
            <a:off x="290177" y="2446341"/>
            <a:ext cx="1529782" cy="4072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FINRA Data Set</a:t>
            </a:r>
            <a:endParaRPr lang="de-DE" sz="12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D35D092-9B1F-5C2E-5F2C-49AA727B81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5488" y="1798701"/>
            <a:ext cx="7772400" cy="4315022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431E82D8-1EA1-F77F-F785-468103FA632F}"/>
              </a:ext>
            </a:extLst>
          </p:cNvPr>
          <p:cNvSpPr/>
          <p:nvPr/>
        </p:nvSpPr>
        <p:spPr>
          <a:xfrm>
            <a:off x="187700" y="3767809"/>
            <a:ext cx="1423883" cy="4857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b="1" dirty="0">
                <a:solidFill>
                  <a:sysClr val="windowText" lastClr="000000"/>
                </a:solidFill>
              </a:rPr>
              <a:t>New </a:t>
            </a:r>
            <a:r>
              <a:rPr lang="de-DE" sz="1400" b="1" dirty="0" err="1">
                <a:solidFill>
                  <a:sysClr val="windowText" lastClr="000000"/>
                </a:solidFill>
              </a:rPr>
              <a:t>Column</a:t>
            </a:r>
            <a:endParaRPr lang="de-DE" sz="1400" b="1" dirty="0">
              <a:solidFill>
                <a:sysClr val="windowText" lastClr="000000"/>
              </a:solidFill>
            </a:endParaRPr>
          </a:p>
        </p:txBody>
      </p:sp>
      <p:sp>
        <p:nvSpPr>
          <p:cNvPr id="7" name="Pfeil nach rechts 6">
            <a:extLst>
              <a:ext uri="{FF2B5EF4-FFF2-40B4-BE49-F238E27FC236}">
                <a16:creationId xmlns:a16="http://schemas.microsoft.com/office/drawing/2014/main" id="{7F8A3379-BC83-E297-0F57-B0F0E59A8FD5}"/>
              </a:ext>
            </a:extLst>
          </p:cNvPr>
          <p:cNvSpPr/>
          <p:nvPr/>
        </p:nvSpPr>
        <p:spPr>
          <a:xfrm>
            <a:off x="1585378" y="3851931"/>
            <a:ext cx="321195" cy="31750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65663449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3"/>
          <p:cNvSpPr/>
          <p:nvPr/>
        </p:nvSpPr>
        <p:spPr>
          <a:xfrm>
            <a:off x="540000" y="1260000"/>
            <a:ext cx="10080000" cy="647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r>
              <a:rPr lang="de-DE" sz="28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III. Project </a:t>
            </a:r>
            <a:r>
              <a:rPr lang="de-DE" sz="2800" b="1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Steps</a:t>
            </a:r>
            <a:endParaRPr lang="de-DE" sz="2800" b="1" strike="noStrike" spc="-1" dirty="0">
              <a:solidFill>
                <a:srgbClr val="000000"/>
              </a:solidFill>
              <a:latin typeface="Arial"/>
              <a:ea typeface="DejaVu Sans"/>
            </a:endParaRPr>
          </a:p>
          <a:p>
            <a:pPr>
              <a:lnSpc>
                <a:spcPct val="100000"/>
              </a:lnSpc>
            </a:pPr>
            <a:endParaRPr lang="de-DE" sz="2800" b="1" strike="noStrike" spc="-1" dirty="0">
              <a:latin typeface="Arial"/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DBA77961-D247-5BA3-8233-CF535DE53699}"/>
              </a:ext>
            </a:extLst>
          </p:cNvPr>
          <p:cNvSpPr/>
          <p:nvPr/>
        </p:nvSpPr>
        <p:spPr>
          <a:xfrm>
            <a:off x="9767888" y="702732"/>
            <a:ext cx="1752600" cy="4233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Data Research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17D5F753-BA1C-E87A-D94C-61F93EBEE25E}"/>
              </a:ext>
            </a:extLst>
          </p:cNvPr>
          <p:cNvSpPr/>
          <p:nvPr/>
        </p:nvSpPr>
        <p:spPr>
          <a:xfrm>
            <a:off x="540000" y="1798701"/>
            <a:ext cx="910670" cy="48574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ysClr val="windowText" lastClr="000000"/>
                </a:solidFill>
              </a:rPr>
              <a:t>Short Sale Data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F7EBB6F-8318-DDD7-F5F9-062533B63B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6894" y="802433"/>
            <a:ext cx="1536362" cy="5537782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DD2EF00F-F355-1BF7-2343-4F57E3702C60}"/>
              </a:ext>
            </a:extLst>
          </p:cNvPr>
          <p:cNvSpPr/>
          <p:nvPr/>
        </p:nvSpPr>
        <p:spPr>
          <a:xfrm>
            <a:off x="6552023" y="3154886"/>
            <a:ext cx="3497046" cy="21055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ysClr val="windowText" lastClr="000000"/>
                </a:solidFill>
              </a:rPr>
              <a:t>Reporting Market </a:t>
            </a:r>
            <a:r>
              <a:rPr lang="de-DE" dirty="0" err="1">
                <a:solidFill>
                  <a:sysClr val="windowText" lastClr="000000"/>
                </a:solidFill>
              </a:rPr>
              <a:t>places</a:t>
            </a:r>
            <a:r>
              <a:rPr lang="de-DE" dirty="0">
                <a:solidFill>
                  <a:sysClr val="windowText" lastClr="000000"/>
                </a:solidFill>
              </a:rPr>
              <a:t>:</a:t>
            </a:r>
          </a:p>
          <a:p>
            <a:pPr marL="342900" indent="-342900" algn="ctr">
              <a:buFont typeface="+mj-lt"/>
              <a:buAutoNum type="arabicPeriod"/>
            </a:pPr>
            <a:r>
              <a:rPr lang="de-DE" dirty="0">
                <a:solidFill>
                  <a:sysClr val="windowText" lastClr="000000"/>
                </a:solidFill>
              </a:rPr>
              <a:t>Consolidated Numbers</a:t>
            </a:r>
          </a:p>
          <a:p>
            <a:pPr marL="342900" indent="-342900" algn="ctr">
              <a:buFont typeface="+mj-lt"/>
              <a:buAutoNum type="arabicPeriod"/>
            </a:pPr>
            <a:r>
              <a:rPr lang="de-DE" dirty="0">
                <a:solidFill>
                  <a:sysClr val="windowText" lastClr="000000"/>
                </a:solidFill>
              </a:rPr>
              <a:t>NASDAQ TRF </a:t>
            </a:r>
            <a:r>
              <a:rPr lang="de-DE" dirty="0" err="1">
                <a:solidFill>
                  <a:sysClr val="windowText" lastClr="000000"/>
                </a:solidFill>
              </a:rPr>
              <a:t>Chigaco</a:t>
            </a:r>
            <a:endParaRPr lang="de-DE" dirty="0">
              <a:solidFill>
                <a:sysClr val="windowText" lastClr="000000"/>
              </a:solidFill>
            </a:endParaRPr>
          </a:p>
          <a:p>
            <a:pPr marL="342900" indent="-342900" algn="ctr">
              <a:buFont typeface="+mj-lt"/>
              <a:buAutoNum type="arabicPeriod"/>
            </a:pPr>
            <a:r>
              <a:rPr lang="de-DE" dirty="0">
                <a:solidFill>
                  <a:sysClr val="windowText" lastClr="000000"/>
                </a:solidFill>
              </a:rPr>
              <a:t>ADF</a:t>
            </a:r>
          </a:p>
          <a:p>
            <a:pPr marL="342900" indent="-342900" algn="ctr">
              <a:buFont typeface="+mj-lt"/>
              <a:buAutoNum type="arabicPeriod"/>
            </a:pPr>
            <a:r>
              <a:rPr lang="de-DE" dirty="0">
                <a:solidFill>
                  <a:sysClr val="windowText" lastClr="000000"/>
                </a:solidFill>
              </a:rPr>
              <a:t>NASDAQ TRF Carteret</a:t>
            </a:r>
          </a:p>
          <a:p>
            <a:pPr marL="342900" indent="-342900" algn="ctr">
              <a:buFont typeface="+mj-lt"/>
              <a:buAutoNum type="arabicPeriod"/>
            </a:pPr>
            <a:r>
              <a:rPr lang="de-DE" dirty="0">
                <a:solidFill>
                  <a:sysClr val="windowText" lastClr="000000"/>
                </a:solidFill>
              </a:rPr>
              <a:t>NYSE TRF</a:t>
            </a:r>
          </a:p>
          <a:p>
            <a:pPr marL="342900" indent="-342900" algn="ctr">
              <a:buFont typeface="+mj-lt"/>
              <a:buAutoNum type="arabicPeriod"/>
            </a:pPr>
            <a:r>
              <a:rPr lang="de-DE" dirty="0">
                <a:solidFill>
                  <a:sysClr val="windowText" lastClr="000000"/>
                </a:solidFill>
              </a:rPr>
              <a:t>ORF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47DFF5EC-6F13-70EF-06C6-CEC47195FE77}"/>
              </a:ext>
            </a:extLst>
          </p:cNvPr>
          <p:cNvSpPr/>
          <p:nvPr/>
        </p:nvSpPr>
        <p:spPr>
          <a:xfrm>
            <a:off x="6552023" y="1150868"/>
            <a:ext cx="3497046" cy="6840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ysClr val="windowText" lastClr="000000"/>
                </a:solidFill>
              </a:rPr>
              <a:t>Date </a:t>
            </a:r>
            <a:r>
              <a:rPr lang="de-DE" dirty="0" err="1">
                <a:solidFill>
                  <a:sysClr val="windowText" lastClr="000000"/>
                </a:solidFill>
              </a:rPr>
              <a:t>range</a:t>
            </a:r>
            <a:r>
              <a:rPr lang="de-DE" dirty="0">
                <a:solidFill>
                  <a:sysClr val="windowText" lastClr="000000"/>
                </a:solidFill>
              </a:rPr>
              <a:t>:</a:t>
            </a:r>
          </a:p>
          <a:p>
            <a:pPr algn="ctr"/>
            <a:r>
              <a:rPr lang="de-DE" dirty="0">
                <a:solidFill>
                  <a:sysClr val="windowText" lastClr="000000"/>
                </a:solidFill>
              </a:rPr>
              <a:t>Jan 2010 – Jun 2023</a:t>
            </a:r>
          </a:p>
        </p:txBody>
      </p:sp>
      <p:sp>
        <p:nvSpPr>
          <p:cNvPr id="8" name="Geschweifte Klammer rechts 7">
            <a:extLst>
              <a:ext uri="{FF2B5EF4-FFF2-40B4-BE49-F238E27FC236}">
                <a16:creationId xmlns:a16="http://schemas.microsoft.com/office/drawing/2014/main" id="{2579DAC9-2012-0CCD-D6E7-C78BFC0C4B6A}"/>
              </a:ext>
            </a:extLst>
          </p:cNvPr>
          <p:cNvSpPr/>
          <p:nvPr/>
        </p:nvSpPr>
        <p:spPr>
          <a:xfrm>
            <a:off x="5981092" y="1010071"/>
            <a:ext cx="302594" cy="897570"/>
          </a:xfrm>
          <a:prstGeom prst="rightBrac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Geschweifte Klammer rechts 9">
            <a:extLst>
              <a:ext uri="{FF2B5EF4-FFF2-40B4-BE49-F238E27FC236}">
                <a16:creationId xmlns:a16="http://schemas.microsoft.com/office/drawing/2014/main" id="{7247E58A-728D-1B8D-5DB8-A681C774AFFC}"/>
              </a:ext>
            </a:extLst>
          </p:cNvPr>
          <p:cNvSpPr/>
          <p:nvPr/>
        </p:nvSpPr>
        <p:spPr>
          <a:xfrm>
            <a:off x="5981092" y="2201176"/>
            <a:ext cx="302594" cy="4013011"/>
          </a:xfrm>
          <a:prstGeom prst="rightBrac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79E1962A-5F7E-E000-94AB-0E2831E7DD6F}"/>
              </a:ext>
            </a:extLst>
          </p:cNvPr>
          <p:cNvSpPr/>
          <p:nvPr/>
        </p:nvSpPr>
        <p:spPr>
          <a:xfrm>
            <a:off x="6979297" y="1907640"/>
            <a:ext cx="3069771" cy="6840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>
                <a:solidFill>
                  <a:sysClr val="windowText" lastClr="000000"/>
                </a:solidFill>
              </a:rPr>
              <a:t>12 </a:t>
            </a:r>
            <a:r>
              <a:rPr lang="de-DE" sz="1050" dirty="0" err="1">
                <a:solidFill>
                  <a:sysClr val="windowText" lastClr="000000"/>
                </a:solidFill>
              </a:rPr>
              <a:t>Years</a:t>
            </a:r>
            <a:r>
              <a:rPr lang="de-DE" sz="1050" dirty="0">
                <a:solidFill>
                  <a:sysClr val="windowText" lastClr="000000"/>
                </a:solidFill>
              </a:rPr>
              <a:t>, 6 </a:t>
            </a:r>
            <a:r>
              <a:rPr lang="de-DE" sz="1050" dirty="0" err="1">
                <a:solidFill>
                  <a:sysClr val="windowText" lastClr="000000"/>
                </a:solidFill>
              </a:rPr>
              <a:t>Months</a:t>
            </a:r>
            <a:r>
              <a:rPr lang="de-DE" sz="1050" dirty="0">
                <a:solidFill>
                  <a:sysClr val="windowText" lastClr="000000"/>
                </a:solidFill>
              </a:rPr>
              <a:t>:</a:t>
            </a:r>
          </a:p>
          <a:p>
            <a:pPr algn="ctr"/>
            <a:r>
              <a:rPr lang="de-DE" sz="1050" dirty="0">
                <a:solidFill>
                  <a:sysClr val="windowText" lastClr="000000"/>
                </a:solidFill>
              </a:rPr>
              <a:t>(12 * 6) + 6 = 78 </a:t>
            </a:r>
            <a:r>
              <a:rPr lang="de-DE" sz="1050" dirty="0" err="1">
                <a:solidFill>
                  <a:sysClr val="windowText" lastClr="000000"/>
                </a:solidFill>
              </a:rPr>
              <a:t>months</a:t>
            </a:r>
            <a:endParaRPr lang="de-DE" sz="1050" dirty="0">
              <a:solidFill>
                <a:sysClr val="windowText" lastClr="000000"/>
              </a:solidFill>
            </a:endParaRPr>
          </a:p>
          <a:p>
            <a:pPr algn="ctr"/>
            <a:r>
              <a:rPr lang="de-DE" sz="1050" dirty="0">
                <a:solidFill>
                  <a:sysClr val="windowText" lastClr="000000"/>
                </a:solidFill>
              </a:rPr>
              <a:t>78 </a:t>
            </a:r>
            <a:r>
              <a:rPr lang="de-DE" sz="1050" dirty="0" err="1">
                <a:solidFill>
                  <a:sysClr val="windowText" lastClr="000000"/>
                </a:solidFill>
              </a:rPr>
              <a:t>months</a:t>
            </a:r>
            <a:r>
              <a:rPr lang="de-DE" sz="1050" dirty="0">
                <a:solidFill>
                  <a:sysClr val="windowText" lastClr="000000"/>
                </a:solidFill>
              </a:rPr>
              <a:t> * 21 </a:t>
            </a:r>
            <a:r>
              <a:rPr lang="de-DE" sz="1050" dirty="0" err="1">
                <a:solidFill>
                  <a:sysClr val="windowText" lastClr="000000"/>
                </a:solidFill>
              </a:rPr>
              <a:t>days</a:t>
            </a:r>
            <a:r>
              <a:rPr lang="de-DE" sz="1050" dirty="0">
                <a:solidFill>
                  <a:sysClr val="windowText" lastClr="000000"/>
                </a:solidFill>
              </a:rPr>
              <a:t> = 1638 </a:t>
            </a:r>
            <a:r>
              <a:rPr lang="de-DE" sz="1050" dirty="0" err="1">
                <a:solidFill>
                  <a:sysClr val="windowText" lastClr="000000"/>
                </a:solidFill>
              </a:rPr>
              <a:t>single</a:t>
            </a:r>
            <a:r>
              <a:rPr lang="de-DE" sz="1050" dirty="0">
                <a:solidFill>
                  <a:sysClr val="windowText" lastClr="000000"/>
                </a:solidFill>
              </a:rPr>
              <a:t> </a:t>
            </a:r>
            <a:r>
              <a:rPr lang="de-DE" sz="1050" dirty="0" err="1">
                <a:solidFill>
                  <a:sysClr val="windowText" lastClr="000000"/>
                </a:solidFill>
              </a:rPr>
              <a:t>files</a:t>
            </a:r>
            <a:r>
              <a:rPr lang="de-DE" sz="1050" dirty="0">
                <a:solidFill>
                  <a:sysClr val="windowText" lastClr="000000"/>
                </a:solidFill>
              </a:rPr>
              <a:t> </a:t>
            </a:r>
            <a:r>
              <a:rPr lang="de-DE" sz="1050" dirty="0" err="1">
                <a:solidFill>
                  <a:sysClr val="windowText" lastClr="000000"/>
                </a:solidFill>
              </a:rPr>
              <a:t>for</a:t>
            </a:r>
            <a:r>
              <a:rPr lang="de-DE" sz="1050" dirty="0">
                <a:solidFill>
                  <a:sysClr val="windowText" lastClr="000000"/>
                </a:solidFill>
              </a:rPr>
              <a:t> </a:t>
            </a:r>
            <a:r>
              <a:rPr lang="de-DE" sz="1050" dirty="0" err="1">
                <a:solidFill>
                  <a:sysClr val="windowText" lastClr="000000"/>
                </a:solidFill>
              </a:rPr>
              <a:t>each</a:t>
            </a:r>
            <a:r>
              <a:rPr lang="de-DE" sz="1050" dirty="0">
                <a:solidFill>
                  <a:sysClr val="windowText" lastClr="000000"/>
                </a:solidFill>
              </a:rPr>
              <a:t> </a:t>
            </a:r>
            <a:r>
              <a:rPr lang="de-DE" sz="1050" dirty="0" err="1">
                <a:solidFill>
                  <a:sysClr val="windowText" lastClr="000000"/>
                </a:solidFill>
              </a:rPr>
              <a:t>reporting</a:t>
            </a:r>
            <a:r>
              <a:rPr lang="de-DE" sz="1050" dirty="0">
                <a:solidFill>
                  <a:sysClr val="windowText" lastClr="000000"/>
                </a:solidFill>
              </a:rPr>
              <a:t> </a:t>
            </a:r>
            <a:r>
              <a:rPr lang="de-DE" sz="1050" dirty="0" err="1">
                <a:solidFill>
                  <a:sysClr val="windowText" lastClr="000000"/>
                </a:solidFill>
              </a:rPr>
              <a:t>facility</a:t>
            </a:r>
            <a:r>
              <a:rPr lang="de-DE" sz="1050" dirty="0">
                <a:solidFill>
                  <a:sysClr val="windowText" lastClr="000000"/>
                </a:solidFill>
              </a:rPr>
              <a:t> </a:t>
            </a:r>
          </a:p>
        </p:txBody>
      </p:sp>
      <p:sp>
        <p:nvSpPr>
          <p:cNvPr id="13" name="Nach oben gebogener Pfeil 12">
            <a:extLst>
              <a:ext uri="{FF2B5EF4-FFF2-40B4-BE49-F238E27FC236}">
                <a16:creationId xmlns:a16="http://schemas.microsoft.com/office/drawing/2014/main" id="{6DCA3B5E-5049-F77C-A50D-FE9E98BECF5E}"/>
              </a:ext>
            </a:extLst>
          </p:cNvPr>
          <p:cNvSpPr/>
          <p:nvPr/>
        </p:nvSpPr>
        <p:spPr>
          <a:xfrm rot="5400000">
            <a:off x="6465175" y="1922891"/>
            <a:ext cx="600970" cy="427274"/>
          </a:xfrm>
          <a:prstGeom prst="bentUp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85824ED6-EEAA-42DB-34D6-71405847842E}"/>
              </a:ext>
            </a:extLst>
          </p:cNvPr>
          <p:cNvSpPr/>
          <p:nvPr/>
        </p:nvSpPr>
        <p:spPr>
          <a:xfrm>
            <a:off x="290177" y="2446341"/>
            <a:ext cx="1529782" cy="4072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FINRA Data Set</a:t>
            </a:r>
            <a:endParaRPr lang="de-DE" sz="12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602943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3"/>
          <p:cNvSpPr/>
          <p:nvPr/>
        </p:nvSpPr>
        <p:spPr>
          <a:xfrm>
            <a:off x="540000" y="1260000"/>
            <a:ext cx="10080000" cy="647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r>
              <a:rPr lang="de-DE" sz="28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III. Project </a:t>
            </a:r>
            <a:r>
              <a:rPr lang="de-DE" sz="2800" b="1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Steps</a:t>
            </a:r>
            <a:endParaRPr lang="de-DE" sz="2800" b="1" strike="noStrike" spc="-1" dirty="0">
              <a:solidFill>
                <a:srgbClr val="000000"/>
              </a:solidFill>
              <a:latin typeface="Arial"/>
              <a:ea typeface="DejaVu Sans"/>
            </a:endParaRPr>
          </a:p>
          <a:p>
            <a:pPr>
              <a:lnSpc>
                <a:spcPct val="100000"/>
              </a:lnSpc>
            </a:pPr>
            <a:endParaRPr lang="de-DE" sz="2800" b="1" strike="noStrike" spc="-1" dirty="0">
              <a:latin typeface="Arial"/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DBA77961-D247-5BA3-8233-CF535DE53699}"/>
              </a:ext>
            </a:extLst>
          </p:cNvPr>
          <p:cNvSpPr/>
          <p:nvPr/>
        </p:nvSpPr>
        <p:spPr>
          <a:xfrm>
            <a:off x="9767888" y="702732"/>
            <a:ext cx="1752600" cy="4233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Data Research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17D5F753-BA1C-E87A-D94C-61F93EBEE25E}"/>
              </a:ext>
            </a:extLst>
          </p:cNvPr>
          <p:cNvSpPr/>
          <p:nvPr/>
        </p:nvSpPr>
        <p:spPr>
          <a:xfrm>
            <a:off x="540000" y="1798701"/>
            <a:ext cx="910670" cy="48574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ysClr val="windowText" lastClr="000000"/>
                </a:solidFill>
              </a:rPr>
              <a:t>Short Sale Data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85824ED6-EEAA-42DB-34D6-71405847842E}"/>
              </a:ext>
            </a:extLst>
          </p:cNvPr>
          <p:cNvSpPr/>
          <p:nvPr/>
        </p:nvSpPr>
        <p:spPr>
          <a:xfrm>
            <a:off x="290177" y="2446341"/>
            <a:ext cx="1529782" cy="4072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FINRA Data Set</a:t>
            </a:r>
            <a:endParaRPr lang="de-DE" sz="12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09E02905-52BD-C076-A12C-839946027C05}"/>
              </a:ext>
            </a:extLst>
          </p:cNvPr>
          <p:cNvSpPr/>
          <p:nvPr/>
        </p:nvSpPr>
        <p:spPr>
          <a:xfrm>
            <a:off x="4527282" y="1691245"/>
            <a:ext cx="910670" cy="4857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b="1" dirty="0">
                <a:solidFill>
                  <a:sysClr val="windowText" lastClr="000000"/>
                </a:solidFill>
              </a:rPr>
              <a:t>Stock Ticker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4F7B30FF-22AA-B8CA-F0F5-2D54FA8A60F6}"/>
              </a:ext>
            </a:extLst>
          </p:cNvPr>
          <p:cNvSpPr/>
          <p:nvPr/>
        </p:nvSpPr>
        <p:spPr>
          <a:xfrm>
            <a:off x="3494693" y="1691244"/>
            <a:ext cx="910670" cy="4857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b="1" dirty="0">
                <a:solidFill>
                  <a:sysClr val="windowText" lastClr="000000"/>
                </a:solidFill>
              </a:rPr>
              <a:t>Date (</a:t>
            </a:r>
            <a:r>
              <a:rPr lang="de-DE" sz="1100" b="1" dirty="0" err="1">
                <a:solidFill>
                  <a:sysClr val="windowText" lastClr="000000"/>
                </a:solidFill>
              </a:rPr>
              <a:t>day</a:t>
            </a:r>
            <a:r>
              <a:rPr lang="de-DE" sz="1100" b="1" dirty="0">
                <a:solidFill>
                  <a:sysClr val="windowText" lastClr="000000"/>
                </a:solidFill>
              </a:rPr>
              <a:t>)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B25E7B23-C1A3-0F03-6919-90AF5F7AED7A}"/>
              </a:ext>
            </a:extLst>
          </p:cNvPr>
          <p:cNvSpPr/>
          <p:nvPr/>
        </p:nvSpPr>
        <p:spPr>
          <a:xfrm>
            <a:off x="6562527" y="1691244"/>
            <a:ext cx="2745622" cy="4857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b="1" dirty="0">
                <a:solidFill>
                  <a:sysClr val="windowText" lastClr="000000"/>
                </a:solidFill>
              </a:rPr>
              <a:t>Total </a:t>
            </a:r>
            <a:r>
              <a:rPr lang="de-DE" sz="1100" b="1" dirty="0" err="1">
                <a:solidFill>
                  <a:sysClr val="windowText" lastClr="000000"/>
                </a:solidFill>
              </a:rPr>
              <a:t>Traded</a:t>
            </a:r>
            <a:r>
              <a:rPr lang="de-DE" sz="1100" b="1" dirty="0">
                <a:solidFill>
                  <a:sysClr val="windowText" lastClr="000000"/>
                </a:solidFill>
              </a:rPr>
              <a:t> Volume on </a:t>
            </a:r>
            <a:r>
              <a:rPr lang="de-DE" sz="1100" b="1" dirty="0" err="1">
                <a:solidFill>
                  <a:sysClr val="windowText" lastClr="000000"/>
                </a:solidFill>
              </a:rPr>
              <a:t>reporting</a:t>
            </a:r>
            <a:r>
              <a:rPr lang="de-DE" sz="1100" b="1" dirty="0">
                <a:solidFill>
                  <a:sysClr val="windowText" lastClr="000000"/>
                </a:solidFill>
              </a:rPr>
              <a:t> Facility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AFE8E91-84E3-7EBC-898A-7D2DE8E5A7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7301" y="2338883"/>
            <a:ext cx="4165600" cy="2717800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869A0A0B-AF04-4738-4797-282BF35331C3}"/>
              </a:ext>
            </a:extLst>
          </p:cNvPr>
          <p:cNvSpPr/>
          <p:nvPr/>
        </p:nvSpPr>
        <p:spPr>
          <a:xfrm>
            <a:off x="5580000" y="1691243"/>
            <a:ext cx="910670" cy="4857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b="1" dirty="0">
                <a:solidFill>
                  <a:sysClr val="windowText" lastClr="000000"/>
                </a:solidFill>
              </a:rPr>
              <a:t>Short Volume</a:t>
            </a:r>
          </a:p>
        </p:txBody>
      </p:sp>
    </p:spTree>
    <p:extLst>
      <p:ext uri="{BB962C8B-B14F-4D97-AF65-F5344CB8AC3E}">
        <p14:creationId xmlns:p14="http://schemas.microsoft.com/office/powerpoint/2010/main" val="2140385541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3"/>
          <p:cNvSpPr/>
          <p:nvPr/>
        </p:nvSpPr>
        <p:spPr>
          <a:xfrm>
            <a:off x="540000" y="1260000"/>
            <a:ext cx="10080000" cy="647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r>
              <a:rPr lang="de-DE" sz="28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III. Project </a:t>
            </a:r>
            <a:r>
              <a:rPr lang="de-DE" sz="2800" b="1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Steps</a:t>
            </a:r>
            <a:endParaRPr lang="de-DE" sz="2800" b="1" strike="noStrike" spc="-1" dirty="0">
              <a:solidFill>
                <a:srgbClr val="000000"/>
              </a:solidFill>
              <a:latin typeface="Arial"/>
              <a:ea typeface="DejaVu Sans"/>
            </a:endParaRPr>
          </a:p>
          <a:p>
            <a:pPr>
              <a:lnSpc>
                <a:spcPct val="100000"/>
              </a:lnSpc>
            </a:pPr>
            <a:endParaRPr lang="de-DE" sz="2800" b="1" strike="noStrike" spc="-1" dirty="0">
              <a:latin typeface="Arial"/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DBA77961-D247-5BA3-8233-CF535DE53699}"/>
              </a:ext>
            </a:extLst>
          </p:cNvPr>
          <p:cNvSpPr/>
          <p:nvPr/>
        </p:nvSpPr>
        <p:spPr>
          <a:xfrm>
            <a:off x="9767888" y="702732"/>
            <a:ext cx="1752600" cy="4233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Data Research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17D5F753-BA1C-E87A-D94C-61F93EBEE25E}"/>
              </a:ext>
            </a:extLst>
          </p:cNvPr>
          <p:cNvSpPr/>
          <p:nvPr/>
        </p:nvSpPr>
        <p:spPr>
          <a:xfrm>
            <a:off x="540000" y="1798701"/>
            <a:ext cx="910670" cy="48574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ysClr val="windowText" lastClr="000000"/>
                </a:solidFill>
              </a:rPr>
              <a:t>Short Sale Data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85824ED6-EEAA-42DB-34D6-71405847842E}"/>
              </a:ext>
            </a:extLst>
          </p:cNvPr>
          <p:cNvSpPr/>
          <p:nvPr/>
        </p:nvSpPr>
        <p:spPr>
          <a:xfrm>
            <a:off x="290177" y="2446341"/>
            <a:ext cx="1529782" cy="4072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FINRA Data Set</a:t>
            </a:r>
            <a:endParaRPr lang="de-DE" sz="12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09E02905-52BD-C076-A12C-839946027C05}"/>
              </a:ext>
            </a:extLst>
          </p:cNvPr>
          <p:cNvSpPr/>
          <p:nvPr/>
        </p:nvSpPr>
        <p:spPr>
          <a:xfrm>
            <a:off x="4527282" y="1691245"/>
            <a:ext cx="910670" cy="4857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b="1" dirty="0">
                <a:solidFill>
                  <a:sysClr val="windowText" lastClr="000000"/>
                </a:solidFill>
              </a:rPr>
              <a:t>Stock Ticker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4F7B30FF-22AA-B8CA-F0F5-2D54FA8A60F6}"/>
              </a:ext>
            </a:extLst>
          </p:cNvPr>
          <p:cNvSpPr/>
          <p:nvPr/>
        </p:nvSpPr>
        <p:spPr>
          <a:xfrm>
            <a:off x="3494693" y="1691244"/>
            <a:ext cx="910670" cy="4857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b="1" dirty="0">
                <a:solidFill>
                  <a:sysClr val="windowText" lastClr="000000"/>
                </a:solidFill>
              </a:rPr>
              <a:t>Date (</a:t>
            </a:r>
            <a:r>
              <a:rPr lang="de-DE" sz="1100" b="1" dirty="0" err="1">
                <a:solidFill>
                  <a:sysClr val="windowText" lastClr="000000"/>
                </a:solidFill>
              </a:rPr>
              <a:t>day</a:t>
            </a:r>
            <a:r>
              <a:rPr lang="de-DE" sz="1100" b="1" dirty="0">
                <a:solidFill>
                  <a:sysClr val="windowText" lastClr="000000"/>
                </a:solidFill>
              </a:rPr>
              <a:t>)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B25E7B23-C1A3-0F03-6919-90AF5F7AED7A}"/>
              </a:ext>
            </a:extLst>
          </p:cNvPr>
          <p:cNvSpPr/>
          <p:nvPr/>
        </p:nvSpPr>
        <p:spPr>
          <a:xfrm>
            <a:off x="7874378" y="1691243"/>
            <a:ext cx="2745622" cy="4857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b="1" dirty="0">
                <a:solidFill>
                  <a:sysClr val="windowText" lastClr="000000"/>
                </a:solidFill>
              </a:rPr>
              <a:t>Total </a:t>
            </a:r>
            <a:r>
              <a:rPr lang="de-DE" sz="1100" b="1" dirty="0" err="1">
                <a:solidFill>
                  <a:sysClr val="windowText" lastClr="000000"/>
                </a:solidFill>
              </a:rPr>
              <a:t>Traded</a:t>
            </a:r>
            <a:r>
              <a:rPr lang="de-DE" sz="1100" b="1" dirty="0">
                <a:solidFill>
                  <a:sysClr val="windowText" lastClr="000000"/>
                </a:solidFill>
              </a:rPr>
              <a:t> Volume on </a:t>
            </a:r>
            <a:r>
              <a:rPr lang="de-DE" sz="1100" b="1" dirty="0" err="1">
                <a:solidFill>
                  <a:sysClr val="windowText" lastClr="000000"/>
                </a:solidFill>
              </a:rPr>
              <a:t>reporting</a:t>
            </a:r>
            <a:r>
              <a:rPr lang="de-DE" sz="1100" b="1" dirty="0">
                <a:solidFill>
                  <a:sysClr val="windowText" lastClr="000000"/>
                </a:solidFill>
              </a:rPr>
              <a:t> Facility</a:t>
            </a: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17542EFA-C6BE-BB50-3FBD-4E90EACF66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7814" y="2338883"/>
            <a:ext cx="5016500" cy="2730500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E74F676E-6A58-64E2-331E-4F10D2C98690}"/>
              </a:ext>
            </a:extLst>
          </p:cNvPr>
          <p:cNvSpPr/>
          <p:nvPr/>
        </p:nvSpPr>
        <p:spPr>
          <a:xfrm>
            <a:off x="5376127" y="1691243"/>
            <a:ext cx="2745622" cy="4857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b="1" dirty="0">
                <a:solidFill>
                  <a:sysClr val="windowText" lastClr="000000"/>
                </a:solidFill>
              </a:rPr>
              <a:t>Short Volume on </a:t>
            </a:r>
            <a:r>
              <a:rPr lang="de-DE" sz="1100" b="1" dirty="0" err="1">
                <a:solidFill>
                  <a:sysClr val="windowText" lastClr="000000"/>
                </a:solidFill>
              </a:rPr>
              <a:t>reporting</a:t>
            </a:r>
            <a:r>
              <a:rPr lang="de-DE" sz="1100" b="1" dirty="0">
                <a:solidFill>
                  <a:sysClr val="windowText" lastClr="000000"/>
                </a:solidFill>
              </a:rPr>
              <a:t> Facility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7C31B31C-DA17-9BFF-DDE3-D8048E7CD70E}"/>
              </a:ext>
            </a:extLst>
          </p:cNvPr>
          <p:cNvSpPr/>
          <p:nvPr/>
        </p:nvSpPr>
        <p:spPr>
          <a:xfrm>
            <a:off x="6450495" y="2286053"/>
            <a:ext cx="1423883" cy="27833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00" dirty="0">
              <a:solidFill>
                <a:sysClr val="windowText" lastClr="000000"/>
              </a:solidFill>
            </a:endParaRPr>
          </a:p>
        </p:txBody>
      </p:sp>
      <p:sp>
        <p:nvSpPr>
          <p:cNvPr id="6" name="Geschweifte Klammer rechts 5">
            <a:extLst>
              <a:ext uri="{FF2B5EF4-FFF2-40B4-BE49-F238E27FC236}">
                <a16:creationId xmlns:a16="http://schemas.microsoft.com/office/drawing/2014/main" id="{60A0DA2B-6343-E6F7-A6D7-3D3F5F723541}"/>
              </a:ext>
            </a:extLst>
          </p:cNvPr>
          <p:cNvSpPr/>
          <p:nvPr/>
        </p:nvSpPr>
        <p:spPr>
          <a:xfrm rot="5400000">
            <a:off x="7011139" y="4561569"/>
            <a:ext cx="302594" cy="1423883"/>
          </a:xfrm>
          <a:prstGeom prst="rightBrac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BF3DBADE-35E5-8387-524C-41D0CE95126E}"/>
              </a:ext>
            </a:extLst>
          </p:cNvPr>
          <p:cNvSpPr/>
          <p:nvPr/>
        </p:nvSpPr>
        <p:spPr>
          <a:xfrm>
            <a:off x="6450495" y="5424808"/>
            <a:ext cx="1423883" cy="4857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b="1" dirty="0">
                <a:solidFill>
                  <a:sysClr val="windowText" lastClr="000000"/>
                </a:solidFill>
              </a:rPr>
              <a:t>New </a:t>
            </a:r>
            <a:r>
              <a:rPr lang="de-DE" sz="1400" b="1" dirty="0" err="1">
                <a:solidFill>
                  <a:sysClr val="windowText" lastClr="000000"/>
                </a:solidFill>
              </a:rPr>
              <a:t>Column</a:t>
            </a:r>
            <a:endParaRPr lang="de-DE" sz="1400" b="1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015122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3"/>
          <p:cNvSpPr/>
          <p:nvPr/>
        </p:nvSpPr>
        <p:spPr>
          <a:xfrm>
            <a:off x="540000" y="1260000"/>
            <a:ext cx="10080000" cy="647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r>
              <a:rPr lang="de-DE" sz="28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III. Project </a:t>
            </a:r>
            <a:r>
              <a:rPr lang="de-DE" sz="2800" b="1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Steps</a:t>
            </a:r>
            <a:endParaRPr lang="de-DE" sz="2800" b="1" strike="noStrike" spc="-1" dirty="0">
              <a:solidFill>
                <a:srgbClr val="000000"/>
              </a:solidFill>
              <a:latin typeface="Arial"/>
              <a:ea typeface="DejaVu Sans"/>
            </a:endParaRPr>
          </a:p>
          <a:p>
            <a:pPr>
              <a:lnSpc>
                <a:spcPct val="100000"/>
              </a:lnSpc>
            </a:pPr>
            <a:endParaRPr lang="de-DE" sz="2800" b="1" strike="noStrike" spc="-1" dirty="0">
              <a:latin typeface="Arial"/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DBA77961-D247-5BA3-8233-CF535DE53699}"/>
              </a:ext>
            </a:extLst>
          </p:cNvPr>
          <p:cNvSpPr/>
          <p:nvPr/>
        </p:nvSpPr>
        <p:spPr>
          <a:xfrm>
            <a:off x="9767888" y="702732"/>
            <a:ext cx="1752600" cy="4233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Data Research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17D5F753-BA1C-E87A-D94C-61F93EBEE25E}"/>
              </a:ext>
            </a:extLst>
          </p:cNvPr>
          <p:cNvSpPr/>
          <p:nvPr/>
        </p:nvSpPr>
        <p:spPr>
          <a:xfrm>
            <a:off x="540000" y="1798701"/>
            <a:ext cx="910670" cy="48574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ysClr val="windowText" lastClr="000000"/>
                </a:solidFill>
              </a:rPr>
              <a:t>Short Sale Data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85824ED6-EEAA-42DB-34D6-71405847842E}"/>
              </a:ext>
            </a:extLst>
          </p:cNvPr>
          <p:cNvSpPr/>
          <p:nvPr/>
        </p:nvSpPr>
        <p:spPr>
          <a:xfrm>
            <a:off x="290177" y="2446341"/>
            <a:ext cx="1529782" cy="4072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FINRA Data Set</a:t>
            </a:r>
            <a:endParaRPr lang="de-DE" sz="12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0DCC4173-5C08-7F6B-9511-650F74DDB5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7687" y="1798701"/>
            <a:ext cx="3627648" cy="2852221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51CEEEF2-3C00-4576-E7E5-125B449A58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7056" y="1798701"/>
            <a:ext cx="4992942" cy="4572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47998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Christian-Albrechts-Universität zu Kiel | Hochschulen | ME2BE">
            <a:extLst>
              <a:ext uri="{FF2B5EF4-FFF2-40B4-BE49-F238E27FC236}">
                <a16:creationId xmlns:a16="http://schemas.microsoft.com/office/drawing/2014/main" id="{1ED7CE91-FEF0-8C79-91C6-8CCD91EB18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4638" y="-1"/>
            <a:ext cx="9715762" cy="6480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DA137403-DB07-2749-9E35-15BD446D2D71}"/>
              </a:ext>
            </a:extLst>
          </p:cNvPr>
          <p:cNvSpPr/>
          <p:nvPr/>
        </p:nvSpPr>
        <p:spPr>
          <a:xfrm>
            <a:off x="89" y="-1"/>
            <a:ext cx="3406438" cy="6480175"/>
          </a:xfrm>
          <a:prstGeom prst="rect">
            <a:avLst/>
          </a:prstGeom>
          <a:solidFill>
            <a:srgbClr val="9A1B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701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AF58884E-108D-3748-B437-FC2DA44109DE}"/>
              </a:ext>
            </a:extLst>
          </p:cNvPr>
          <p:cNvSpPr/>
          <p:nvPr/>
        </p:nvSpPr>
        <p:spPr>
          <a:xfrm>
            <a:off x="89" y="2403448"/>
            <a:ext cx="3406438" cy="21139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646" b="1" dirty="0"/>
              <a:t>I. Project Description</a:t>
            </a:r>
          </a:p>
          <a:p>
            <a:pPr algn="ctr"/>
            <a:endParaRPr lang="de-DE" sz="2646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A2764E3-B579-BED2-D9D6-64E7599595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8539" y="-1"/>
            <a:ext cx="1851861" cy="536241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50D6C09F-D31C-FD09-FE35-C75E5966310C}"/>
              </a:ext>
            </a:extLst>
          </p:cNvPr>
          <p:cNvSpPr txBox="1"/>
          <p:nvPr/>
        </p:nvSpPr>
        <p:spPr>
          <a:xfrm>
            <a:off x="3406526" y="6276600"/>
            <a:ext cx="7984051" cy="208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78"/>
              <a:t>Bildquelle: </a:t>
            </a:r>
          </a:p>
          <a:p>
            <a:r>
              <a:rPr lang="de-DE" sz="378"/>
              <a:t>https://</a:t>
            </a:r>
            <a:r>
              <a:rPr lang="de-DE" sz="378" err="1"/>
              <a:t>www.google.com</a:t>
            </a:r>
            <a:r>
              <a:rPr lang="de-DE" sz="378"/>
              <a:t>/</a:t>
            </a:r>
            <a:r>
              <a:rPr lang="de-DE" sz="378" err="1"/>
              <a:t>url?sa</a:t>
            </a:r>
            <a:r>
              <a:rPr lang="de-DE" sz="378"/>
              <a:t>=</a:t>
            </a:r>
            <a:r>
              <a:rPr lang="de-DE" sz="378" err="1"/>
              <a:t>i&amp;url</a:t>
            </a:r>
            <a:r>
              <a:rPr lang="de-DE" sz="378"/>
              <a:t>=https%3A%2F%2Fme2be.de%2Fhochschulen%2Fcau-christian-albrechts-universitaet-zu-kiel%2F&amp;psig=AOvVaw3pyzL9cEIYeIjpIqHRPR5F&amp;ust=1667135603618000&amp;source=</a:t>
            </a:r>
            <a:r>
              <a:rPr lang="de-DE" sz="378" err="1"/>
              <a:t>images&amp;cd</a:t>
            </a:r>
            <a:r>
              <a:rPr lang="de-DE" sz="378"/>
              <a:t>=</a:t>
            </a:r>
            <a:r>
              <a:rPr lang="de-DE" sz="378" err="1"/>
              <a:t>vfe&amp;ved</a:t>
            </a:r>
            <a:r>
              <a:rPr lang="de-DE" sz="378"/>
              <a:t>=0CAoQjRxqFwoTCKDeyqLChfsCFQAAAAAdAAAAABAM</a:t>
            </a:r>
          </a:p>
        </p:txBody>
      </p:sp>
    </p:spTree>
    <p:extLst>
      <p:ext uri="{BB962C8B-B14F-4D97-AF65-F5344CB8AC3E}">
        <p14:creationId xmlns:p14="http://schemas.microsoft.com/office/powerpoint/2010/main" val="28170629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3"/>
          <p:cNvSpPr/>
          <p:nvPr/>
        </p:nvSpPr>
        <p:spPr>
          <a:xfrm>
            <a:off x="540000" y="1260000"/>
            <a:ext cx="10080000" cy="647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r>
              <a:rPr lang="de-DE" sz="28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III. Project </a:t>
            </a:r>
            <a:r>
              <a:rPr lang="de-DE" sz="2800" b="1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Steps</a:t>
            </a:r>
            <a:endParaRPr lang="de-DE" sz="2800" b="1" strike="noStrike" spc="-1" dirty="0">
              <a:solidFill>
                <a:srgbClr val="000000"/>
              </a:solidFill>
              <a:latin typeface="Arial"/>
              <a:ea typeface="DejaVu Sans"/>
            </a:endParaRPr>
          </a:p>
          <a:p>
            <a:pPr>
              <a:lnSpc>
                <a:spcPct val="100000"/>
              </a:lnSpc>
            </a:pPr>
            <a:endParaRPr lang="de-DE" sz="2800" b="1" strike="noStrike" spc="-1" dirty="0">
              <a:latin typeface="Arial"/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DBA77961-D247-5BA3-8233-CF535DE53699}"/>
              </a:ext>
            </a:extLst>
          </p:cNvPr>
          <p:cNvSpPr/>
          <p:nvPr/>
        </p:nvSpPr>
        <p:spPr>
          <a:xfrm>
            <a:off x="9767888" y="702732"/>
            <a:ext cx="1752600" cy="4233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Data Research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17D5F753-BA1C-E87A-D94C-61F93EBEE25E}"/>
              </a:ext>
            </a:extLst>
          </p:cNvPr>
          <p:cNvSpPr/>
          <p:nvPr/>
        </p:nvSpPr>
        <p:spPr>
          <a:xfrm>
            <a:off x="540000" y="1798701"/>
            <a:ext cx="910670" cy="48574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ysClr val="windowText" lastClr="000000"/>
                </a:solidFill>
              </a:rPr>
              <a:t>Short Sale Data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85824ED6-EEAA-42DB-34D6-71405847842E}"/>
              </a:ext>
            </a:extLst>
          </p:cNvPr>
          <p:cNvSpPr/>
          <p:nvPr/>
        </p:nvSpPr>
        <p:spPr>
          <a:xfrm>
            <a:off x="290177" y="2446341"/>
            <a:ext cx="1529782" cy="4072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FINRA Data Set</a:t>
            </a:r>
            <a:endParaRPr lang="de-DE" sz="12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588E860-043E-5899-2897-D44BC172FA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881" y="1754412"/>
            <a:ext cx="5309307" cy="443860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79BECFB7-E83F-EE77-C92F-8455C7C716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2744" y="1754411"/>
            <a:ext cx="1926185" cy="4438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69191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Christian-Albrechts-Universität zu Kiel | Hochschulen | ME2BE">
            <a:extLst>
              <a:ext uri="{FF2B5EF4-FFF2-40B4-BE49-F238E27FC236}">
                <a16:creationId xmlns:a16="http://schemas.microsoft.com/office/drawing/2014/main" id="{1ED7CE91-FEF0-8C79-91C6-8CCD91EB18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4638" y="-1"/>
            <a:ext cx="9715762" cy="6480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DA137403-DB07-2749-9E35-15BD446D2D71}"/>
              </a:ext>
            </a:extLst>
          </p:cNvPr>
          <p:cNvSpPr/>
          <p:nvPr/>
        </p:nvSpPr>
        <p:spPr>
          <a:xfrm>
            <a:off x="89" y="-1"/>
            <a:ext cx="3406438" cy="6480175"/>
          </a:xfrm>
          <a:prstGeom prst="rect">
            <a:avLst/>
          </a:prstGeom>
          <a:solidFill>
            <a:srgbClr val="9A1B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701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AF58884E-108D-3748-B437-FC2DA44109DE}"/>
              </a:ext>
            </a:extLst>
          </p:cNvPr>
          <p:cNvSpPr/>
          <p:nvPr/>
        </p:nvSpPr>
        <p:spPr>
          <a:xfrm>
            <a:off x="89" y="2403448"/>
            <a:ext cx="3406438" cy="21139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646" b="1" dirty="0"/>
              <a:t>III. Project </a:t>
            </a:r>
            <a:r>
              <a:rPr lang="de-DE" sz="2646" b="1" dirty="0" err="1"/>
              <a:t>Steps</a:t>
            </a:r>
            <a:endParaRPr lang="de-DE" sz="2646" b="1" dirty="0"/>
          </a:p>
          <a:p>
            <a:pPr algn="ctr"/>
            <a:r>
              <a:rPr lang="de-DE" sz="2646" b="1" dirty="0"/>
              <a:t>Data Aggregation</a:t>
            </a:r>
            <a:endParaRPr lang="de-DE" sz="2646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A2764E3-B579-BED2-D9D6-64E7599595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8539" y="-1"/>
            <a:ext cx="1851861" cy="536241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50D6C09F-D31C-FD09-FE35-C75E5966310C}"/>
              </a:ext>
            </a:extLst>
          </p:cNvPr>
          <p:cNvSpPr txBox="1"/>
          <p:nvPr/>
        </p:nvSpPr>
        <p:spPr>
          <a:xfrm>
            <a:off x="3406526" y="6276600"/>
            <a:ext cx="7984051" cy="208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78"/>
              <a:t>Bildquelle: </a:t>
            </a:r>
          </a:p>
          <a:p>
            <a:r>
              <a:rPr lang="de-DE" sz="378"/>
              <a:t>https://</a:t>
            </a:r>
            <a:r>
              <a:rPr lang="de-DE" sz="378" err="1"/>
              <a:t>www.google.com</a:t>
            </a:r>
            <a:r>
              <a:rPr lang="de-DE" sz="378"/>
              <a:t>/</a:t>
            </a:r>
            <a:r>
              <a:rPr lang="de-DE" sz="378" err="1"/>
              <a:t>url?sa</a:t>
            </a:r>
            <a:r>
              <a:rPr lang="de-DE" sz="378"/>
              <a:t>=</a:t>
            </a:r>
            <a:r>
              <a:rPr lang="de-DE" sz="378" err="1"/>
              <a:t>i&amp;url</a:t>
            </a:r>
            <a:r>
              <a:rPr lang="de-DE" sz="378"/>
              <a:t>=https%3A%2F%2Fme2be.de%2Fhochschulen%2Fcau-christian-albrechts-universitaet-zu-kiel%2F&amp;psig=AOvVaw3pyzL9cEIYeIjpIqHRPR5F&amp;ust=1667135603618000&amp;source=</a:t>
            </a:r>
            <a:r>
              <a:rPr lang="de-DE" sz="378" err="1"/>
              <a:t>images&amp;cd</a:t>
            </a:r>
            <a:r>
              <a:rPr lang="de-DE" sz="378"/>
              <a:t>=</a:t>
            </a:r>
            <a:r>
              <a:rPr lang="de-DE" sz="378" err="1"/>
              <a:t>vfe&amp;ved</a:t>
            </a:r>
            <a:r>
              <a:rPr lang="de-DE" sz="378"/>
              <a:t>=0CAoQjRxqFwoTCKDeyqLChfsCFQAAAAAdAAAAABAM</a:t>
            </a:r>
          </a:p>
        </p:txBody>
      </p:sp>
    </p:spTree>
    <p:extLst>
      <p:ext uri="{BB962C8B-B14F-4D97-AF65-F5344CB8AC3E}">
        <p14:creationId xmlns:p14="http://schemas.microsoft.com/office/powerpoint/2010/main" val="281466626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3"/>
          <p:cNvSpPr/>
          <p:nvPr/>
        </p:nvSpPr>
        <p:spPr>
          <a:xfrm>
            <a:off x="540000" y="1260000"/>
            <a:ext cx="10080000" cy="647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r>
              <a:rPr lang="de-DE" sz="28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III. Project </a:t>
            </a:r>
            <a:r>
              <a:rPr lang="de-DE" sz="2800" b="1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Steps</a:t>
            </a:r>
            <a:endParaRPr lang="de-DE" sz="2800" b="1" strike="noStrike" spc="-1" dirty="0">
              <a:solidFill>
                <a:srgbClr val="000000"/>
              </a:solidFill>
              <a:latin typeface="Arial"/>
              <a:ea typeface="DejaVu Sans"/>
            </a:endParaRPr>
          </a:p>
          <a:p>
            <a:pPr>
              <a:lnSpc>
                <a:spcPct val="100000"/>
              </a:lnSpc>
            </a:pPr>
            <a:endParaRPr lang="de-DE" sz="2800" b="1" strike="noStrike" spc="-1" dirty="0">
              <a:latin typeface="Arial"/>
            </a:endParaRPr>
          </a:p>
        </p:txBody>
      </p:sp>
      <p:sp>
        <p:nvSpPr>
          <p:cNvPr id="3" name="CustomShape 1"/>
          <p:cNvSpPr/>
          <p:nvPr/>
        </p:nvSpPr>
        <p:spPr>
          <a:xfrm>
            <a:off x="540000" y="2160000"/>
            <a:ext cx="10079640" cy="2160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endParaRPr lang="de-DE" sz="1600" spc="-1" dirty="0">
              <a:solidFill>
                <a:srgbClr val="000000"/>
              </a:solidFill>
            </a:endParaRPr>
          </a:p>
        </p:txBody>
      </p:sp>
      <p:sp>
        <p:nvSpPr>
          <p:cNvPr id="4" name="Abgerundetes Rechteck 3">
            <a:extLst>
              <a:ext uri="{FF2B5EF4-FFF2-40B4-BE49-F238E27FC236}">
                <a16:creationId xmlns:a16="http://schemas.microsoft.com/office/drawing/2014/main" id="{97C4E30A-134A-1247-D447-2882CFCC35E0}"/>
              </a:ext>
            </a:extLst>
          </p:cNvPr>
          <p:cNvSpPr/>
          <p:nvPr/>
        </p:nvSpPr>
        <p:spPr>
          <a:xfrm>
            <a:off x="3251435" y="2041070"/>
            <a:ext cx="1600200" cy="661307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Data Aggregation</a:t>
            </a:r>
          </a:p>
        </p:txBody>
      </p:sp>
      <p:sp>
        <p:nvSpPr>
          <p:cNvPr id="5" name="Abgerundetes Rechteck 4">
            <a:extLst>
              <a:ext uri="{FF2B5EF4-FFF2-40B4-BE49-F238E27FC236}">
                <a16:creationId xmlns:a16="http://schemas.microsoft.com/office/drawing/2014/main" id="{F57DA7C3-84C8-ADDD-471C-EC66047D292D}"/>
              </a:ext>
            </a:extLst>
          </p:cNvPr>
          <p:cNvSpPr/>
          <p:nvPr/>
        </p:nvSpPr>
        <p:spPr>
          <a:xfrm>
            <a:off x="5774273" y="2041070"/>
            <a:ext cx="2328386" cy="661307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Data </a:t>
            </a:r>
            <a:r>
              <a:rPr lang="de-DE" dirty="0" err="1"/>
              <a:t>Cleaning</a:t>
            </a:r>
            <a:r>
              <a:rPr lang="de-DE" dirty="0"/>
              <a:t>/</a:t>
            </a:r>
            <a:r>
              <a:rPr lang="de-DE" dirty="0" err="1"/>
              <a:t>Formatting</a:t>
            </a:r>
            <a:endParaRPr lang="de-DE" dirty="0"/>
          </a:p>
        </p:txBody>
      </p:sp>
      <p:sp>
        <p:nvSpPr>
          <p:cNvPr id="6" name="Abgerundetes Rechteck 5">
            <a:extLst>
              <a:ext uri="{FF2B5EF4-FFF2-40B4-BE49-F238E27FC236}">
                <a16:creationId xmlns:a16="http://schemas.microsoft.com/office/drawing/2014/main" id="{E9753D19-9FBD-59FE-7752-DBA0D51CD6EC}"/>
              </a:ext>
            </a:extLst>
          </p:cNvPr>
          <p:cNvSpPr/>
          <p:nvPr/>
        </p:nvSpPr>
        <p:spPr>
          <a:xfrm>
            <a:off x="9322410" y="2041070"/>
            <a:ext cx="1297230" cy="661307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Data </a:t>
            </a:r>
            <a:r>
              <a:rPr lang="de-DE" dirty="0" err="1"/>
              <a:t>Selection</a:t>
            </a:r>
            <a:endParaRPr lang="de-DE" dirty="0"/>
          </a:p>
        </p:txBody>
      </p:sp>
      <p:sp>
        <p:nvSpPr>
          <p:cNvPr id="7" name="Abgerundetes Rechteck 6">
            <a:extLst>
              <a:ext uri="{FF2B5EF4-FFF2-40B4-BE49-F238E27FC236}">
                <a16:creationId xmlns:a16="http://schemas.microsoft.com/office/drawing/2014/main" id="{F1FDC2B3-004E-DD71-A7C6-870DFFD21319}"/>
              </a:ext>
            </a:extLst>
          </p:cNvPr>
          <p:cNvSpPr/>
          <p:nvPr/>
        </p:nvSpPr>
        <p:spPr>
          <a:xfrm>
            <a:off x="540000" y="2041070"/>
            <a:ext cx="1600200" cy="661307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Data Research</a:t>
            </a:r>
          </a:p>
        </p:txBody>
      </p:sp>
      <p:sp>
        <p:nvSpPr>
          <p:cNvPr id="8" name="Abgerundetes Rechteck 7">
            <a:extLst>
              <a:ext uri="{FF2B5EF4-FFF2-40B4-BE49-F238E27FC236}">
                <a16:creationId xmlns:a16="http://schemas.microsoft.com/office/drawing/2014/main" id="{C501E041-9D24-0FF3-5CB8-ACC281C2DFF8}"/>
              </a:ext>
            </a:extLst>
          </p:cNvPr>
          <p:cNvSpPr/>
          <p:nvPr/>
        </p:nvSpPr>
        <p:spPr>
          <a:xfrm>
            <a:off x="8945915" y="3447139"/>
            <a:ext cx="1672521" cy="661307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Data/Feature Engineering</a:t>
            </a:r>
          </a:p>
        </p:txBody>
      </p:sp>
      <p:sp>
        <p:nvSpPr>
          <p:cNvPr id="9" name="Abgerundetes Rechteck 8">
            <a:extLst>
              <a:ext uri="{FF2B5EF4-FFF2-40B4-BE49-F238E27FC236}">
                <a16:creationId xmlns:a16="http://schemas.microsoft.com/office/drawing/2014/main" id="{747E8EE8-53E8-72F6-7C52-4EACFA4AA871}"/>
              </a:ext>
            </a:extLst>
          </p:cNvPr>
          <p:cNvSpPr/>
          <p:nvPr/>
        </p:nvSpPr>
        <p:spPr>
          <a:xfrm>
            <a:off x="4527980" y="3447138"/>
            <a:ext cx="2103680" cy="661307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Model </a:t>
            </a:r>
            <a:r>
              <a:rPr lang="de-DE" dirty="0" err="1"/>
              <a:t>setup</a:t>
            </a:r>
            <a:r>
              <a:rPr lang="de-DE" dirty="0"/>
              <a:t>: NLP Classification</a:t>
            </a:r>
          </a:p>
        </p:txBody>
      </p:sp>
      <p:sp>
        <p:nvSpPr>
          <p:cNvPr id="10" name="Abgerundetes Rechteck 9">
            <a:extLst>
              <a:ext uri="{FF2B5EF4-FFF2-40B4-BE49-F238E27FC236}">
                <a16:creationId xmlns:a16="http://schemas.microsoft.com/office/drawing/2014/main" id="{5C4B216B-7E91-A75A-48B1-C007F03DF51D}"/>
              </a:ext>
            </a:extLst>
          </p:cNvPr>
          <p:cNvSpPr/>
          <p:nvPr/>
        </p:nvSpPr>
        <p:spPr>
          <a:xfrm>
            <a:off x="538748" y="4734111"/>
            <a:ext cx="1518652" cy="661307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Model </a:t>
            </a:r>
            <a:r>
              <a:rPr lang="de-DE" dirty="0" err="1"/>
              <a:t>optimization</a:t>
            </a:r>
            <a:endParaRPr lang="de-DE" dirty="0"/>
          </a:p>
        </p:txBody>
      </p:sp>
      <p:sp>
        <p:nvSpPr>
          <p:cNvPr id="11" name="Abgerundetes Rechteck 10">
            <a:extLst>
              <a:ext uri="{FF2B5EF4-FFF2-40B4-BE49-F238E27FC236}">
                <a16:creationId xmlns:a16="http://schemas.microsoft.com/office/drawing/2014/main" id="{270FB668-A22E-E4AD-F566-315CAD3B7886}"/>
              </a:ext>
            </a:extLst>
          </p:cNvPr>
          <p:cNvSpPr/>
          <p:nvPr/>
        </p:nvSpPr>
        <p:spPr>
          <a:xfrm>
            <a:off x="538748" y="3447138"/>
            <a:ext cx="1245618" cy="661307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Model </a:t>
            </a:r>
            <a:r>
              <a:rPr lang="de-DE" dirty="0" err="1"/>
              <a:t>training</a:t>
            </a:r>
            <a:endParaRPr lang="de-DE" dirty="0"/>
          </a:p>
        </p:txBody>
      </p:sp>
      <p:sp>
        <p:nvSpPr>
          <p:cNvPr id="13" name="Abgerundetes Rechteck 12">
            <a:extLst>
              <a:ext uri="{FF2B5EF4-FFF2-40B4-BE49-F238E27FC236}">
                <a16:creationId xmlns:a16="http://schemas.microsoft.com/office/drawing/2014/main" id="{8F423858-71A7-64B8-9267-2650A2E7129B}"/>
              </a:ext>
            </a:extLst>
          </p:cNvPr>
          <p:cNvSpPr/>
          <p:nvPr/>
        </p:nvSpPr>
        <p:spPr>
          <a:xfrm>
            <a:off x="7900933" y="4732936"/>
            <a:ext cx="2667095" cy="661307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Inference</a:t>
            </a:r>
            <a:r>
              <a:rPr lang="de-DE" dirty="0"/>
              <a:t>, </a:t>
            </a:r>
            <a:r>
              <a:rPr lang="de-DE" dirty="0" err="1"/>
              <a:t>Statistics</a:t>
            </a:r>
            <a:r>
              <a:rPr lang="de-DE" dirty="0"/>
              <a:t> and </a:t>
            </a:r>
            <a:r>
              <a:rPr lang="de-DE" dirty="0" err="1"/>
              <a:t>Robustness</a:t>
            </a:r>
            <a:r>
              <a:rPr lang="de-DE" dirty="0"/>
              <a:t> Tests</a:t>
            </a:r>
          </a:p>
        </p:txBody>
      </p:sp>
      <p:sp>
        <p:nvSpPr>
          <p:cNvPr id="14" name="Pfeil nach rechts 13">
            <a:extLst>
              <a:ext uri="{FF2B5EF4-FFF2-40B4-BE49-F238E27FC236}">
                <a16:creationId xmlns:a16="http://schemas.microsoft.com/office/drawing/2014/main" id="{AF48A8F0-F843-B619-D458-2A63059922E2}"/>
              </a:ext>
            </a:extLst>
          </p:cNvPr>
          <p:cNvSpPr/>
          <p:nvPr/>
        </p:nvSpPr>
        <p:spPr>
          <a:xfrm>
            <a:off x="2250863" y="2212973"/>
            <a:ext cx="889908" cy="31750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Pfeil nach rechts 14">
            <a:extLst>
              <a:ext uri="{FF2B5EF4-FFF2-40B4-BE49-F238E27FC236}">
                <a16:creationId xmlns:a16="http://schemas.microsoft.com/office/drawing/2014/main" id="{6A06538F-4E98-26AE-98E6-6D73949767B3}"/>
              </a:ext>
            </a:extLst>
          </p:cNvPr>
          <p:cNvSpPr/>
          <p:nvPr/>
        </p:nvSpPr>
        <p:spPr>
          <a:xfrm>
            <a:off x="4884365" y="2212973"/>
            <a:ext cx="889908" cy="31750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Pfeil nach rechts 15">
            <a:extLst>
              <a:ext uri="{FF2B5EF4-FFF2-40B4-BE49-F238E27FC236}">
                <a16:creationId xmlns:a16="http://schemas.microsoft.com/office/drawing/2014/main" id="{62E00B07-7338-22C0-0757-B18BF29F9256}"/>
              </a:ext>
            </a:extLst>
          </p:cNvPr>
          <p:cNvSpPr/>
          <p:nvPr/>
        </p:nvSpPr>
        <p:spPr>
          <a:xfrm>
            <a:off x="8267580" y="2212973"/>
            <a:ext cx="889908" cy="31750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Pfeil nach rechts 16">
            <a:extLst>
              <a:ext uri="{FF2B5EF4-FFF2-40B4-BE49-F238E27FC236}">
                <a16:creationId xmlns:a16="http://schemas.microsoft.com/office/drawing/2014/main" id="{97AEA830-C538-6E19-100C-EC697D5C8EFD}"/>
              </a:ext>
            </a:extLst>
          </p:cNvPr>
          <p:cNvSpPr/>
          <p:nvPr/>
        </p:nvSpPr>
        <p:spPr>
          <a:xfrm rot="5400000">
            <a:off x="9654775" y="2916009"/>
            <a:ext cx="580887" cy="31750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Pfeil nach rechts 17">
            <a:extLst>
              <a:ext uri="{FF2B5EF4-FFF2-40B4-BE49-F238E27FC236}">
                <a16:creationId xmlns:a16="http://schemas.microsoft.com/office/drawing/2014/main" id="{435773E3-673C-1FB0-E577-F1D403D19CDB}"/>
              </a:ext>
            </a:extLst>
          </p:cNvPr>
          <p:cNvSpPr/>
          <p:nvPr/>
        </p:nvSpPr>
        <p:spPr>
          <a:xfrm rot="10800000">
            <a:off x="6702998" y="3619043"/>
            <a:ext cx="2171580" cy="31750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Pfeil nach rechts 18">
            <a:extLst>
              <a:ext uri="{FF2B5EF4-FFF2-40B4-BE49-F238E27FC236}">
                <a16:creationId xmlns:a16="http://schemas.microsoft.com/office/drawing/2014/main" id="{B1AEE991-49EF-D4D8-FC4D-D5DD20210B42}"/>
              </a:ext>
            </a:extLst>
          </p:cNvPr>
          <p:cNvSpPr/>
          <p:nvPr/>
        </p:nvSpPr>
        <p:spPr>
          <a:xfrm rot="10800000">
            <a:off x="1855700" y="3619043"/>
            <a:ext cx="2600942" cy="31750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Pfeil nach rechts 19">
            <a:extLst>
              <a:ext uri="{FF2B5EF4-FFF2-40B4-BE49-F238E27FC236}">
                <a16:creationId xmlns:a16="http://schemas.microsoft.com/office/drawing/2014/main" id="{AC9D4BA3-A36E-DB30-0F78-35A251AD2B12}"/>
              </a:ext>
            </a:extLst>
          </p:cNvPr>
          <p:cNvSpPr/>
          <p:nvPr/>
        </p:nvSpPr>
        <p:spPr>
          <a:xfrm>
            <a:off x="2140200" y="4912359"/>
            <a:ext cx="5689350" cy="31750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Pfeil nach rechts 20">
            <a:extLst>
              <a:ext uri="{FF2B5EF4-FFF2-40B4-BE49-F238E27FC236}">
                <a16:creationId xmlns:a16="http://schemas.microsoft.com/office/drawing/2014/main" id="{60A37F8C-5FE1-A959-D35A-E56D9A5498AA}"/>
              </a:ext>
            </a:extLst>
          </p:cNvPr>
          <p:cNvSpPr/>
          <p:nvPr/>
        </p:nvSpPr>
        <p:spPr>
          <a:xfrm rot="5400000">
            <a:off x="900772" y="4235531"/>
            <a:ext cx="477103" cy="31750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DF56F857-7D75-BB4B-B86C-66B283A0CE5A}"/>
              </a:ext>
            </a:extLst>
          </p:cNvPr>
          <p:cNvSpPr/>
          <p:nvPr/>
        </p:nvSpPr>
        <p:spPr>
          <a:xfrm>
            <a:off x="3152321" y="1922934"/>
            <a:ext cx="1788797" cy="8800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9727831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3"/>
          <p:cNvSpPr/>
          <p:nvPr/>
        </p:nvSpPr>
        <p:spPr>
          <a:xfrm>
            <a:off x="540000" y="1260000"/>
            <a:ext cx="10080000" cy="647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r>
              <a:rPr lang="de-DE" sz="28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III. Project </a:t>
            </a:r>
            <a:r>
              <a:rPr lang="de-DE" sz="2800" b="1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Steps</a:t>
            </a:r>
            <a:endParaRPr lang="de-DE" sz="2800" b="1" strike="noStrike" spc="-1" dirty="0">
              <a:solidFill>
                <a:srgbClr val="000000"/>
              </a:solidFill>
              <a:latin typeface="Arial"/>
              <a:ea typeface="DejaVu Sans"/>
            </a:endParaRPr>
          </a:p>
          <a:p>
            <a:pPr>
              <a:lnSpc>
                <a:spcPct val="100000"/>
              </a:lnSpc>
            </a:pPr>
            <a:endParaRPr lang="de-DE" sz="2800" b="1" strike="noStrike" spc="-1" dirty="0">
              <a:latin typeface="Arial"/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DBA77961-D247-5BA3-8233-CF535DE53699}"/>
              </a:ext>
            </a:extLst>
          </p:cNvPr>
          <p:cNvSpPr/>
          <p:nvPr/>
        </p:nvSpPr>
        <p:spPr>
          <a:xfrm>
            <a:off x="9545216" y="702732"/>
            <a:ext cx="1975272" cy="4233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Data Aggregation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17D5F753-BA1C-E87A-D94C-61F93EBEE25E}"/>
              </a:ext>
            </a:extLst>
          </p:cNvPr>
          <p:cNvSpPr/>
          <p:nvPr/>
        </p:nvSpPr>
        <p:spPr>
          <a:xfrm>
            <a:off x="540000" y="1798701"/>
            <a:ext cx="910670" cy="48574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ysClr val="windowText" lastClr="000000"/>
                </a:solidFill>
              </a:rPr>
              <a:t>Short Sale Data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A752A9D-B34D-E23F-7D1A-7D143CA931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335" y="2635499"/>
            <a:ext cx="4543733" cy="2584676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5A1F577C-1949-ECA4-6803-E00EF1F0BA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1623" y="2562587"/>
            <a:ext cx="5016500" cy="2730500"/>
          </a:xfrm>
          <a:prstGeom prst="rect">
            <a:avLst/>
          </a:prstGeom>
        </p:spPr>
      </p:pic>
      <p:sp>
        <p:nvSpPr>
          <p:cNvPr id="6" name="Geschweifte Klammer rechts 5">
            <a:extLst>
              <a:ext uri="{FF2B5EF4-FFF2-40B4-BE49-F238E27FC236}">
                <a16:creationId xmlns:a16="http://schemas.microsoft.com/office/drawing/2014/main" id="{730DE4C0-68DC-84F4-1A7D-625567BBB143}"/>
              </a:ext>
            </a:extLst>
          </p:cNvPr>
          <p:cNvSpPr/>
          <p:nvPr/>
        </p:nvSpPr>
        <p:spPr>
          <a:xfrm rot="5400000">
            <a:off x="3056913" y="3231509"/>
            <a:ext cx="302594" cy="4425751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0" name="Gewinkelte Verbindung 9">
            <a:extLst>
              <a:ext uri="{FF2B5EF4-FFF2-40B4-BE49-F238E27FC236}">
                <a16:creationId xmlns:a16="http://schemas.microsoft.com/office/drawing/2014/main" id="{2B48329D-4721-1727-CE04-24A176DD8BD8}"/>
              </a:ext>
            </a:extLst>
          </p:cNvPr>
          <p:cNvCxnSpPr>
            <a:cxnSpLocks/>
          </p:cNvCxnSpPr>
          <p:nvPr/>
        </p:nvCxnSpPr>
        <p:spPr>
          <a:xfrm flipV="1">
            <a:off x="3208210" y="5293087"/>
            <a:ext cx="3705418" cy="302595"/>
          </a:xfrm>
          <a:prstGeom prst="bentConnector3">
            <a:avLst>
              <a:gd name="adj1" fmla="val 10011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958697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3"/>
          <p:cNvSpPr/>
          <p:nvPr/>
        </p:nvSpPr>
        <p:spPr>
          <a:xfrm>
            <a:off x="540000" y="1260000"/>
            <a:ext cx="10080000" cy="647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r>
              <a:rPr lang="de-DE" sz="28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III. Project </a:t>
            </a:r>
            <a:r>
              <a:rPr lang="de-DE" sz="2800" b="1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Steps</a:t>
            </a:r>
            <a:endParaRPr lang="de-DE" sz="2800" b="1" strike="noStrike" spc="-1" dirty="0">
              <a:solidFill>
                <a:srgbClr val="000000"/>
              </a:solidFill>
              <a:latin typeface="Arial"/>
              <a:ea typeface="DejaVu Sans"/>
            </a:endParaRPr>
          </a:p>
          <a:p>
            <a:pPr>
              <a:lnSpc>
                <a:spcPct val="100000"/>
              </a:lnSpc>
            </a:pPr>
            <a:endParaRPr lang="de-DE" sz="2800" b="1" strike="noStrike" spc="-1" dirty="0">
              <a:latin typeface="Arial"/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DBA77961-D247-5BA3-8233-CF535DE53699}"/>
              </a:ext>
            </a:extLst>
          </p:cNvPr>
          <p:cNvSpPr/>
          <p:nvPr/>
        </p:nvSpPr>
        <p:spPr>
          <a:xfrm>
            <a:off x="9545216" y="702732"/>
            <a:ext cx="1975272" cy="4233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Data Aggregation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17D5F753-BA1C-E87A-D94C-61F93EBEE25E}"/>
              </a:ext>
            </a:extLst>
          </p:cNvPr>
          <p:cNvSpPr/>
          <p:nvPr/>
        </p:nvSpPr>
        <p:spPr>
          <a:xfrm>
            <a:off x="540000" y="1798701"/>
            <a:ext cx="910670" cy="48574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ysClr val="windowText" lastClr="000000"/>
                </a:solidFill>
              </a:rPr>
              <a:t>Short Sale Data</a:t>
            </a:r>
          </a:p>
        </p:txBody>
      </p:sp>
      <p:sp>
        <p:nvSpPr>
          <p:cNvPr id="6" name="Geschweifte Klammer rechts 5">
            <a:extLst>
              <a:ext uri="{FF2B5EF4-FFF2-40B4-BE49-F238E27FC236}">
                <a16:creationId xmlns:a16="http://schemas.microsoft.com/office/drawing/2014/main" id="{730DE4C0-68DC-84F4-1A7D-625567BBB143}"/>
              </a:ext>
            </a:extLst>
          </p:cNvPr>
          <p:cNvSpPr/>
          <p:nvPr/>
        </p:nvSpPr>
        <p:spPr>
          <a:xfrm rot="5400000">
            <a:off x="3056913" y="3231509"/>
            <a:ext cx="302594" cy="4425751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0" name="Gewinkelte Verbindung 9">
            <a:extLst>
              <a:ext uri="{FF2B5EF4-FFF2-40B4-BE49-F238E27FC236}">
                <a16:creationId xmlns:a16="http://schemas.microsoft.com/office/drawing/2014/main" id="{2B48329D-4721-1727-CE04-24A176DD8BD8}"/>
              </a:ext>
            </a:extLst>
          </p:cNvPr>
          <p:cNvCxnSpPr>
            <a:cxnSpLocks/>
          </p:cNvCxnSpPr>
          <p:nvPr/>
        </p:nvCxnSpPr>
        <p:spPr>
          <a:xfrm flipV="1">
            <a:off x="3208210" y="5293087"/>
            <a:ext cx="3705418" cy="302595"/>
          </a:xfrm>
          <a:prstGeom prst="bentConnector3">
            <a:avLst>
              <a:gd name="adj1" fmla="val 10011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Grafik 6">
            <a:extLst>
              <a:ext uri="{FF2B5EF4-FFF2-40B4-BE49-F238E27FC236}">
                <a16:creationId xmlns:a16="http://schemas.microsoft.com/office/drawing/2014/main" id="{A2258E92-4959-ABAD-8209-C8694D757A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978" y="2614304"/>
            <a:ext cx="4539108" cy="2605871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AF7B46D8-3BD8-EFCE-544C-6F5EC86BC0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7477" y="1435774"/>
            <a:ext cx="2863958" cy="3820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700101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3"/>
          <p:cNvSpPr/>
          <p:nvPr/>
        </p:nvSpPr>
        <p:spPr>
          <a:xfrm>
            <a:off x="540000" y="1260000"/>
            <a:ext cx="10080000" cy="647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r>
              <a:rPr lang="de-DE" sz="28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III. Project </a:t>
            </a:r>
            <a:r>
              <a:rPr lang="de-DE" sz="2800" b="1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Steps</a:t>
            </a:r>
            <a:endParaRPr lang="de-DE" sz="2800" b="1" strike="noStrike" spc="-1" dirty="0">
              <a:solidFill>
                <a:srgbClr val="000000"/>
              </a:solidFill>
              <a:latin typeface="Arial"/>
              <a:ea typeface="DejaVu Sans"/>
            </a:endParaRPr>
          </a:p>
          <a:p>
            <a:pPr>
              <a:lnSpc>
                <a:spcPct val="100000"/>
              </a:lnSpc>
            </a:pPr>
            <a:endParaRPr lang="de-DE" sz="2800" b="1" strike="noStrike" spc="-1" dirty="0">
              <a:latin typeface="Arial"/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DBA77961-D247-5BA3-8233-CF535DE53699}"/>
              </a:ext>
            </a:extLst>
          </p:cNvPr>
          <p:cNvSpPr/>
          <p:nvPr/>
        </p:nvSpPr>
        <p:spPr>
          <a:xfrm>
            <a:off x="9545216" y="702732"/>
            <a:ext cx="1975272" cy="4233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Data Aggregation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17D5F753-BA1C-E87A-D94C-61F93EBEE25E}"/>
              </a:ext>
            </a:extLst>
          </p:cNvPr>
          <p:cNvSpPr/>
          <p:nvPr/>
        </p:nvSpPr>
        <p:spPr>
          <a:xfrm>
            <a:off x="540000" y="1798701"/>
            <a:ext cx="910670" cy="48574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ysClr val="windowText" lastClr="000000"/>
                </a:solidFill>
              </a:rPr>
              <a:t>Short Sale Data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AF7B46D8-3BD8-EFCE-544C-6F5EC86BC0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000" y="2485027"/>
            <a:ext cx="2379264" cy="3174218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CCDABB35-4B57-06E7-FF6C-AC3377A47949}"/>
              </a:ext>
            </a:extLst>
          </p:cNvPr>
          <p:cNvSpPr/>
          <p:nvPr/>
        </p:nvSpPr>
        <p:spPr>
          <a:xfrm>
            <a:off x="9545216" y="3535856"/>
            <a:ext cx="1173857" cy="6476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ysClr val="windowText" lastClr="000000"/>
                </a:solidFill>
              </a:rPr>
              <a:t>Absolute Values</a:t>
            </a:r>
          </a:p>
        </p:txBody>
      </p:sp>
      <p:sp>
        <p:nvSpPr>
          <p:cNvPr id="9" name="Geschweifte Klammer rechts 8">
            <a:extLst>
              <a:ext uri="{FF2B5EF4-FFF2-40B4-BE49-F238E27FC236}">
                <a16:creationId xmlns:a16="http://schemas.microsoft.com/office/drawing/2014/main" id="{B5ACDD5A-84D3-7E92-D760-0A4381475A25}"/>
              </a:ext>
            </a:extLst>
          </p:cNvPr>
          <p:cNvSpPr/>
          <p:nvPr/>
        </p:nvSpPr>
        <p:spPr>
          <a:xfrm>
            <a:off x="9051969" y="1907640"/>
            <a:ext cx="302594" cy="3904072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0505E803-69E1-078E-6F91-F1012DEB0E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4807" y="2041573"/>
            <a:ext cx="5410874" cy="3391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50877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3"/>
          <p:cNvSpPr/>
          <p:nvPr/>
        </p:nvSpPr>
        <p:spPr>
          <a:xfrm>
            <a:off x="540000" y="1260000"/>
            <a:ext cx="10080000" cy="647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r>
              <a:rPr lang="de-DE" sz="28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III. Project </a:t>
            </a:r>
            <a:r>
              <a:rPr lang="de-DE" sz="2800" b="1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Steps</a:t>
            </a:r>
            <a:endParaRPr lang="de-DE" sz="2800" b="1" strike="noStrike" spc="-1" dirty="0">
              <a:solidFill>
                <a:srgbClr val="000000"/>
              </a:solidFill>
              <a:latin typeface="Arial"/>
              <a:ea typeface="DejaVu Sans"/>
            </a:endParaRPr>
          </a:p>
          <a:p>
            <a:pPr>
              <a:lnSpc>
                <a:spcPct val="100000"/>
              </a:lnSpc>
            </a:pPr>
            <a:endParaRPr lang="de-DE" sz="2800" b="1" strike="noStrike" spc="-1" dirty="0">
              <a:latin typeface="Arial"/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DBA77961-D247-5BA3-8233-CF535DE53699}"/>
              </a:ext>
            </a:extLst>
          </p:cNvPr>
          <p:cNvSpPr/>
          <p:nvPr/>
        </p:nvSpPr>
        <p:spPr>
          <a:xfrm>
            <a:off x="9545216" y="702732"/>
            <a:ext cx="1975272" cy="4233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Data Aggregation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17D5F753-BA1C-E87A-D94C-61F93EBEE25E}"/>
              </a:ext>
            </a:extLst>
          </p:cNvPr>
          <p:cNvSpPr/>
          <p:nvPr/>
        </p:nvSpPr>
        <p:spPr>
          <a:xfrm>
            <a:off x="540000" y="1798701"/>
            <a:ext cx="910670" cy="48574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ysClr val="windowText" lastClr="000000"/>
                </a:solidFill>
              </a:rPr>
              <a:t>Short Sale Data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AF7B46D8-3BD8-EFCE-544C-6F5EC86BC0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000" y="2485027"/>
            <a:ext cx="2379264" cy="3174218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6697B7BA-5F46-365E-E357-29F67408AFA1}"/>
              </a:ext>
            </a:extLst>
          </p:cNvPr>
          <p:cNvSpPr/>
          <p:nvPr/>
        </p:nvSpPr>
        <p:spPr>
          <a:xfrm>
            <a:off x="9469016" y="3013758"/>
            <a:ext cx="1867851" cy="168431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ysClr val="windowText" lastClr="000000"/>
                </a:solidFill>
              </a:rPr>
              <a:t>Relative Values </a:t>
            </a:r>
            <a:r>
              <a:rPr lang="de-DE" dirty="0" err="1">
                <a:solidFill>
                  <a:sysClr val="windowText" lastClr="000000"/>
                </a:solidFill>
              </a:rPr>
              <a:t>compared</a:t>
            </a:r>
            <a:r>
              <a:rPr lang="de-DE" dirty="0">
                <a:solidFill>
                  <a:sysClr val="windowText" lastClr="000000"/>
                </a:solidFill>
              </a:rPr>
              <a:t> </a:t>
            </a:r>
            <a:r>
              <a:rPr lang="de-DE" dirty="0" err="1">
                <a:solidFill>
                  <a:sysClr val="windowText" lastClr="000000"/>
                </a:solidFill>
              </a:rPr>
              <a:t>to</a:t>
            </a:r>
            <a:r>
              <a:rPr lang="de-DE" dirty="0">
                <a:solidFill>
                  <a:sysClr val="windowText" lastClr="000000"/>
                </a:solidFill>
              </a:rPr>
              <a:t> Total Volume </a:t>
            </a:r>
            <a:r>
              <a:rPr lang="de-DE" dirty="0" err="1">
                <a:solidFill>
                  <a:sysClr val="windowText" lastClr="000000"/>
                </a:solidFill>
              </a:rPr>
              <a:t>from</a:t>
            </a:r>
            <a:r>
              <a:rPr lang="de-DE" dirty="0">
                <a:solidFill>
                  <a:sysClr val="windowText" lastClr="000000"/>
                </a:solidFill>
              </a:rPr>
              <a:t> Reporting Facility</a:t>
            </a:r>
          </a:p>
        </p:txBody>
      </p:sp>
      <p:sp>
        <p:nvSpPr>
          <p:cNvPr id="7" name="Geschweifte Klammer rechts 6">
            <a:extLst>
              <a:ext uri="{FF2B5EF4-FFF2-40B4-BE49-F238E27FC236}">
                <a16:creationId xmlns:a16="http://schemas.microsoft.com/office/drawing/2014/main" id="{16662CC6-5BB8-0623-ADAC-F2D056A24943}"/>
              </a:ext>
            </a:extLst>
          </p:cNvPr>
          <p:cNvSpPr/>
          <p:nvPr/>
        </p:nvSpPr>
        <p:spPr>
          <a:xfrm>
            <a:off x="9051969" y="1907640"/>
            <a:ext cx="302594" cy="3904072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6B53A5EA-B418-0F8D-0F54-DBE5244690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3005" y="1971995"/>
            <a:ext cx="5805223" cy="3767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28914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3"/>
          <p:cNvSpPr/>
          <p:nvPr/>
        </p:nvSpPr>
        <p:spPr>
          <a:xfrm>
            <a:off x="540000" y="1260000"/>
            <a:ext cx="10080000" cy="647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r>
              <a:rPr lang="de-DE" sz="28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III. Project </a:t>
            </a:r>
            <a:r>
              <a:rPr lang="de-DE" sz="2800" b="1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Steps</a:t>
            </a:r>
            <a:endParaRPr lang="de-DE" sz="2800" b="1" strike="noStrike" spc="-1" dirty="0">
              <a:solidFill>
                <a:srgbClr val="000000"/>
              </a:solidFill>
              <a:latin typeface="Arial"/>
              <a:ea typeface="DejaVu Sans"/>
            </a:endParaRPr>
          </a:p>
          <a:p>
            <a:pPr>
              <a:lnSpc>
                <a:spcPct val="100000"/>
              </a:lnSpc>
            </a:pPr>
            <a:endParaRPr lang="de-DE" sz="2800" b="1" strike="noStrike" spc="-1" dirty="0">
              <a:latin typeface="Arial"/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DBA77961-D247-5BA3-8233-CF535DE53699}"/>
              </a:ext>
            </a:extLst>
          </p:cNvPr>
          <p:cNvSpPr/>
          <p:nvPr/>
        </p:nvSpPr>
        <p:spPr>
          <a:xfrm>
            <a:off x="9545216" y="702732"/>
            <a:ext cx="1975272" cy="4233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Data Aggregation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17D5F753-BA1C-E87A-D94C-61F93EBEE25E}"/>
              </a:ext>
            </a:extLst>
          </p:cNvPr>
          <p:cNvSpPr/>
          <p:nvPr/>
        </p:nvSpPr>
        <p:spPr>
          <a:xfrm>
            <a:off x="540000" y="1798701"/>
            <a:ext cx="910670" cy="48574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ysClr val="windowText" lastClr="000000"/>
                </a:solidFill>
              </a:rPr>
              <a:t>Short Sale Data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AF7B46D8-3BD8-EFCE-544C-6F5EC86BC0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000" y="2485027"/>
            <a:ext cx="2379264" cy="3174218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CCDABB35-4B57-06E7-FF6C-AC3377A47949}"/>
              </a:ext>
            </a:extLst>
          </p:cNvPr>
          <p:cNvSpPr/>
          <p:nvPr/>
        </p:nvSpPr>
        <p:spPr>
          <a:xfrm>
            <a:off x="9545216" y="3535856"/>
            <a:ext cx="1173857" cy="6476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ysClr val="windowText" lastClr="000000"/>
                </a:solidFill>
              </a:rPr>
              <a:t>Absolute Values</a:t>
            </a:r>
          </a:p>
        </p:txBody>
      </p:sp>
      <p:sp>
        <p:nvSpPr>
          <p:cNvPr id="9" name="Geschweifte Klammer rechts 8">
            <a:extLst>
              <a:ext uri="{FF2B5EF4-FFF2-40B4-BE49-F238E27FC236}">
                <a16:creationId xmlns:a16="http://schemas.microsoft.com/office/drawing/2014/main" id="{B5ACDD5A-84D3-7E92-D760-0A4381475A25}"/>
              </a:ext>
            </a:extLst>
          </p:cNvPr>
          <p:cNvSpPr/>
          <p:nvPr/>
        </p:nvSpPr>
        <p:spPr>
          <a:xfrm>
            <a:off x="9051969" y="1907640"/>
            <a:ext cx="302594" cy="3904072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680C4BE7-82C8-3E10-479B-59BB75CC09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6600" y="1842165"/>
            <a:ext cx="5018032" cy="3817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522719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3"/>
          <p:cNvSpPr/>
          <p:nvPr/>
        </p:nvSpPr>
        <p:spPr>
          <a:xfrm>
            <a:off x="540000" y="1260000"/>
            <a:ext cx="10080000" cy="647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r>
              <a:rPr lang="de-DE" sz="28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III. Project </a:t>
            </a:r>
            <a:r>
              <a:rPr lang="de-DE" sz="2800" b="1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Steps</a:t>
            </a:r>
            <a:endParaRPr lang="de-DE" sz="2800" b="1" strike="noStrike" spc="-1" dirty="0">
              <a:solidFill>
                <a:srgbClr val="000000"/>
              </a:solidFill>
              <a:latin typeface="Arial"/>
              <a:ea typeface="DejaVu Sans"/>
            </a:endParaRPr>
          </a:p>
          <a:p>
            <a:pPr>
              <a:lnSpc>
                <a:spcPct val="100000"/>
              </a:lnSpc>
            </a:pPr>
            <a:endParaRPr lang="de-DE" sz="2800" b="1" strike="noStrike" spc="-1" dirty="0">
              <a:latin typeface="Arial"/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DBA77961-D247-5BA3-8233-CF535DE53699}"/>
              </a:ext>
            </a:extLst>
          </p:cNvPr>
          <p:cNvSpPr/>
          <p:nvPr/>
        </p:nvSpPr>
        <p:spPr>
          <a:xfrm>
            <a:off x="9545216" y="702732"/>
            <a:ext cx="1975272" cy="4233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Data Aggregation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17D5F753-BA1C-E87A-D94C-61F93EBEE25E}"/>
              </a:ext>
            </a:extLst>
          </p:cNvPr>
          <p:cNvSpPr/>
          <p:nvPr/>
        </p:nvSpPr>
        <p:spPr>
          <a:xfrm>
            <a:off x="540000" y="1798701"/>
            <a:ext cx="910670" cy="48574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ysClr val="windowText" lastClr="000000"/>
                </a:solidFill>
              </a:rPr>
              <a:t>Short Sale Data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AF7B46D8-3BD8-EFCE-544C-6F5EC86BC0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000" y="2485027"/>
            <a:ext cx="2379264" cy="3174218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6697B7BA-5F46-365E-E357-29F67408AFA1}"/>
              </a:ext>
            </a:extLst>
          </p:cNvPr>
          <p:cNvSpPr/>
          <p:nvPr/>
        </p:nvSpPr>
        <p:spPr>
          <a:xfrm>
            <a:off x="9469016" y="3013758"/>
            <a:ext cx="1867851" cy="168431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ysClr val="windowText" lastClr="000000"/>
                </a:solidFill>
              </a:rPr>
              <a:t>Relative Values </a:t>
            </a:r>
            <a:r>
              <a:rPr lang="de-DE" dirty="0" err="1">
                <a:solidFill>
                  <a:sysClr val="windowText" lastClr="000000"/>
                </a:solidFill>
              </a:rPr>
              <a:t>compared</a:t>
            </a:r>
            <a:r>
              <a:rPr lang="de-DE" dirty="0">
                <a:solidFill>
                  <a:sysClr val="windowText" lastClr="000000"/>
                </a:solidFill>
              </a:rPr>
              <a:t> </a:t>
            </a:r>
            <a:r>
              <a:rPr lang="de-DE" dirty="0" err="1">
                <a:solidFill>
                  <a:sysClr val="windowText" lastClr="000000"/>
                </a:solidFill>
              </a:rPr>
              <a:t>to</a:t>
            </a:r>
            <a:r>
              <a:rPr lang="de-DE" dirty="0">
                <a:solidFill>
                  <a:sysClr val="windowText" lastClr="000000"/>
                </a:solidFill>
              </a:rPr>
              <a:t> Total Volume </a:t>
            </a:r>
            <a:r>
              <a:rPr lang="de-DE" dirty="0" err="1">
                <a:solidFill>
                  <a:sysClr val="windowText" lastClr="000000"/>
                </a:solidFill>
              </a:rPr>
              <a:t>from</a:t>
            </a:r>
            <a:r>
              <a:rPr lang="de-DE" dirty="0">
                <a:solidFill>
                  <a:sysClr val="windowText" lastClr="000000"/>
                </a:solidFill>
              </a:rPr>
              <a:t> Reporting Facility</a:t>
            </a:r>
          </a:p>
        </p:txBody>
      </p:sp>
      <p:sp>
        <p:nvSpPr>
          <p:cNvPr id="7" name="Geschweifte Klammer rechts 6">
            <a:extLst>
              <a:ext uri="{FF2B5EF4-FFF2-40B4-BE49-F238E27FC236}">
                <a16:creationId xmlns:a16="http://schemas.microsoft.com/office/drawing/2014/main" id="{16662CC6-5BB8-0623-ADAC-F2D056A24943}"/>
              </a:ext>
            </a:extLst>
          </p:cNvPr>
          <p:cNvSpPr/>
          <p:nvPr/>
        </p:nvSpPr>
        <p:spPr>
          <a:xfrm>
            <a:off x="9051969" y="1907640"/>
            <a:ext cx="302594" cy="3904072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2100D92-DB79-3B51-CCAB-73AE40CA25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6270" y="1798701"/>
            <a:ext cx="5364956" cy="3958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600676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3"/>
          <p:cNvSpPr/>
          <p:nvPr/>
        </p:nvSpPr>
        <p:spPr>
          <a:xfrm>
            <a:off x="540000" y="1260000"/>
            <a:ext cx="10080000" cy="647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r>
              <a:rPr lang="de-DE" sz="28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III. Project </a:t>
            </a:r>
            <a:r>
              <a:rPr lang="de-DE" sz="2800" b="1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Steps</a:t>
            </a:r>
            <a:endParaRPr lang="de-DE" sz="2800" b="1" strike="noStrike" spc="-1" dirty="0">
              <a:solidFill>
                <a:srgbClr val="000000"/>
              </a:solidFill>
              <a:latin typeface="Arial"/>
              <a:ea typeface="DejaVu Sans"/>
            </a:endParaRPr>
          </a:p>
          <a:p>
            <a:pPr>
              <a:lnSpc>
                <a:spcPct val="100000"/>
              </a:lnSpc>
            </a:pPr>
            <a:endParaRPr lang="de-DE" sz="2800" b="1" strike="noStrike" spc="-1" dirty="0">
              <a:latin typeface="Arial"/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DBA77961-D247-5BA3-8233-CF535DE53699}"/>
              </a:ext>
            </a:extLst>
          </p:cNvPr>
          <p:cNvSpPr/>
          <p:nvPr/>
        </p:nvSpPr>
        <p:spPr>
          <a:xfrm>
            <a:off x="9545216" y="702732"/>
            <a:ext cx="1975272" cy="4233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Data Aggregation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17D5F753-BA1C-E87A-D94C-61F93EBEE25E}"/>
              </a:ext>
            </a:extLst>
          </p:cNvPr>
          <p:cNvSpPr/>
          <p:nvPr/>
        </p:nvSpPr>
        <p:spPr>
          <a:xfrm>
            <a:off x="540000" y="1798701"/>
            <a:ext cx="910670" cy="48574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ysClr val="windowText" lastClr="000000"/>
                </a:solidFill>
              </a:rPr>
              <a:t>Short Sale Data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AF7B46D8-3BD8-EFCE-544C-6F5EC86BC0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000" y="2485027"/>
            <a:ext cx="2379264" cy="3174218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CCDABB35-4B57-06E7-FF6C-AC3377A47949}"/>
              </a:ext>
            </a:extLst>
          </p:cNvPr>
          <p:cNvSpPr/>
          <p:nvPr/>
        </p:nvSpPr>
        <p:spPr>
          <a:xfrm>
            <a:off x="9545216" y="3535856"/>
            <a:ext cx="1173857" cy="6476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ysClr val="windowText" lastClr="000000"/>
                </a:solidFill>
              </a:rPr>
              <a:t>Absolute Values</a:t>
            </a:r>
          </a:p>
        </p:txBody>
      </p:sp>
      <p:sp>
        <p:nvSpPr>
          <p:cNvPr id="9" name="Geschweifte Klammer rechts 8">
            <a:extLst>
              <a:ext uri="{FF2B5EF4-FFF2-40B4-BE49-F238E27FC236}">
                <a16:creationId xmlns:a16="http://schemas.microsoft.com/office/drawing/2014/main" id="{B5ACDD5A-84D3-7E92-D760-0A4381475A25}"/>
              </a:ext>
            </a:extLst>
          </p:cNvPr>
          <p:cNvSpPr/>
          <p:nvPr/>
        </p:nvSpPr>
        <p:spPr>
          <a:xfrm>
            <a:off x="9051969" y="1907640"/>
            <a:ext cx="302594" cy="3904072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ADFF646C-DAC1-A56D-CDEE-1FFBD157DE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9917" y="1904495"/>
            <a:ext cx="6020966" cy="4137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6065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3"/>
          <p:cNvSpPr/>
          <p:nvPr/>
        </p:nvSpPr>
        <p:spPr>
          <a:xfrm>
            <a:off x="540000" y="1260000"/>
            <a:ext cx="10080000" cy="647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r>
              <a:rPr lang="de-DE" sz="28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I. Project Description</a:t>
            </a:r>
          </a:p>
          <a:p>
            <a:pPr>
              <a:lnSpc>
                <a:spcPct val="100000"/>
              </a:lnSpc>
            </a:pPr>
            <a:endParaRPr lang="de-DE" sz="2800" b="1" strike="noStrike" spc="-1" dirty="0">
              <a:latin typeface="Arial"/>
            </a:endParaRPr>
          </a:p>
        </p:txBody>
      </p:sp>
      <p:sp>
        <p:nvSpPr>
          <p:cNvPr id="3" name="CustomShape 1"/>
          <p:cNvSpPr/>
          <p:nvPr/>
        </p:nvSpPr>
        <p:spPr>
          <a:xfrm>
            <a:off x="540000" y="2160000"/>
            <a:ext cx="10079640" cy="2160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indent="-565200">
              <a:lnSpc>
                <a:spcPct val="100000"/>
              </a:lnSpc>
            </a:pPr>
            <a:r>
              <a:rPr lang="de-DE" sz="1600" b="1" spc="-1" dirty="0">
                <a:solidFill>
                  <a:srgbClr val="000000"/>
                </a:solidFill>
              </a:rPr>
              <a:t>Main Research Question: </a:t>
            </a:r>
            <a:r>
              <a:rPr lang="de-DE" sz="1600" b="1" spc="-1" dirty="0" err="1">
                <a:solidFill>
                  <a:srgbClr val="000000"/>
                </a:solidFill>
              </a:rPr>
              <a:t>Based</a:t>
            </a:r>
            <a:r>
              <a:rPr lang="de-DE" sz="1600" b="1" spc="-1" dirty="0">
                <a:solidFill>
                  <a:srgbClr val="000000"/>
                </a:solidFill>
              </a:rPr>
              <a:t> on </a:t>
            </a:r>
            <a:r>
              <a:rPr lang="de-DE" sz="1600" b="1" spc="-1" dirty="0" err="1">
                <a:solidFill>
                  <a:srgbClr val="000000"/>
                </a:solidFill>
              </a:rPr>
              <a:t>publicly</a:t>
            </a:r>
            <a:r>
              <a:rPr lang="de-DE" sz="1600" b="1" spc="-1" dirty="0">
                <a:solidFill>
                  <a:srgbClr val="000000"/>
                </a:solidFill>
              </a:rPr>
              <a:t> </a:t>
            </a:r>
            <a:r>
              <a:rPr lang="de-DE" sz="1600" b="1" spc="-1" dirty="0" err="1">
                <a:solidFill>
                  <a:srgbClr val="000000"/>
                </a:solidFill>
              </a:rPr>
              <a:t>published</a:t>
            </a:r>
            <a:r>
              <a:rPr lang="de-DE" sz="1600" b="1" spc="-1" dirty="0">
                <a:solidFill>
                  <a:srgbClr val="000000"/>
                </a:solidFill>
              </a:rPr>
              <a:t> </a:t>
            </a:r>
            <a:r>
              <a:rPr lang="de-DE" sz="1600" b="1" spc="-1" dirty="0" err="1">
                <a:solidFill>
                  <a:srgbClr val="000000"/>
                </a:solidFill>
              </a:rPr>
              <a:t>short</a:t>
            </a:r>
            <a:r>
              <a:rPr lang="de-DE" sz="1600" b="1" spc="-1" dirty="0">
                <a:solidFill>
                  <a:srgbClr val="000000"/>
                </a:solidFill>
              </a:rPr>
              <a:t> </a:t>
            </a:r>
            <a:r>
              <a:rPr lang="de-DE" sz="1600" b="1" spc="-1" dirty="0" err="1">
                <a:solidFill>
                  <a:srgbClr val="000000"/>
                </a:solidFill>
              </a:rPr>
              <a:t>interest</a:t>
            </a:r>
            <a:r>
              <a:rPr lang="de-DE" sz="1600" b="1" spc="-1" dirty="0">
                <a:solidFill>
                  <a:srgbClr val="000000"/>
                </a:solidFill>
              </a:rPr>
              <a:t> </a:t>
            </a:r>
            <a:r>
              <a:rPr lang="de-DE" sz="1600" b="1" spc="-1" dirty="0" err="1">
                <a:solidFill>
                  <a:srgbClr val="000000"/>
                </a:solidFill>
              </a:rPr>
              <a:t>data</a:t>
            </a:r>
            <a:r>
              <a:rPr lang="de-DE" sz="1600" b="1" spc="-1" dirty="0">
                <a:solidFill>
                  <a:srgbClr val="000000"/>
                </a:solidFill>
              </a:rPr>
              <a:t>, </a:t>
            </a:r>
            <a:r>
              <a:rPr lang="de-DE" sz="1600" b="1" spc="-1" dirty="0" err="1">
                <a:solidFill>
                  <a:srgbClr val="000000"/>
                </a:solidFill>
              </a:rPr>
              <a:t>can</a:t>
            </a:r>
            <a:r>
              <a:rPr lang="de-DE" sz="1600" b="1" spc="-1" dirty="0">
                <a:solidFill>
                  <a:srgbClr val="000000"/>
                </a:solidFill>
              </a:rPr>
              <a:t> </a:t>
            </a:r>
            <a:r>
              <a:rPr lang="de-DE" sz="1600" b="1" spc="-1" dirty="0" err="1">
                <a:solidFill>
                  <a:srgbClr val="000000"/>
                </a:solidFill>
              </a:rPr>
              <a:t>one</a:t>
            </a:r>
            <a:r>
              <a:rPr lang="de-DE" sz="1600" b="1" spc="-1" dirty="0">
                <a:solidFill>
                  <a:srgbClr val="000000"/>
                </a:solidFill>
              </a:rPr>
              <a:t> </a:t>
            </a:r>
            <a:r>
              <a:rPr lang="de-DE" sz="1600" b="1" spc="-1" dirty="0" err="1">
                <a:solidFill>
                  <a:srgbClr val="000000"/>
                </a:solidFill>
              </a:rPr>
              <a:t>infere</a:t>
            </a:r>
            <a:r>
              <a:rPr lang="de-DE" sz="1600" b="1" spc="-1" dirty="0">
                <a:solidFill>
                  <a:srgbClr val="000000"/>
                </a:solidFill>
              </a:rPr>
              <a:t> </a:t>
            </a:r>
            <a:r>
              <a:rPr lang="de-DE" sz="1600" b="1" spc="-1" dirty="0" err="1">
                <a:solidFill>
                  <a:srgbClr val="000000"/>
                </a:solidFill>
              </a:rPr>
              <a:t>if</a:t>
            </a:r>
            <a:r>
              <a:rPr lang="de-DE" sz="1600" b="1" spc="-1" dirty="0">
                <a:solidFill>
                  <a:srgbClr val="000000"/>
                </a:solidFill>
              </a:rPr>
              <a:t> and </a:t>
            </a:r>
            <a:r>
              <a:rPr lang="de-DE" sz="1600" b="1" spc="-1" dirty="0" err="1">
                <a:solidFill>
                  <a:srgbClr val="000000"/>
                </a:solidFill>
              </a:rPr>
              <a:t>if</a:t>
            </a:r>
            <a:r>
              <a:rPr lang="de-DE" sz="1600" b="1" spc="-1" dirty="0">
                <a:solidFill>
                  <a:srgbClr val="000000"/>
                </a:solidFill>
              </a:rPr>
              <a:t>, </a:t>
            </a:r>
            <a:r>
              <a:rPr lang="de-DE" sz="1600" b="1" spc="-1" dirty="0" err="1">
                <a:solidFill>
                  <a:srgbClr val="000000"/>
                </a:solidFill>
              </a:rPr>
              <a:t>how</a:t>
            </a:r>
            <a:r>
              <a:rPr lang="de-DE" sz="1600" b="1" spc="-1" dirty="0">
                <a:solidFill>
                  <a:srgbClr val="000000"/>
                </a:solidFill>
              </a:rPr>
              <a:t> 			            strong </a:t>
            </a:r>
            <a:r>
              <a:rPr lang="de-DE" sz="1600" b="1" spc="-1" dirty="0" err="1">
                <a:solidFill>
                  <a:srgbClr val="000000"/>
                </a:solidFill>
              </a:rPr>
              <a:t>jounalists</a:t>
            </a:r>
            <a:r>
              <a:rPr lang="de-DE" sz="1600" b="1" spc="-1" dirty="0">
                <a:solidFill>
                  <a:srgbClr val="000000"/>
                </a:solidFill>
              </a:rPr>
              <a:t> </a:t>
            </a:r>
            <a:r>
              <a:rPr lang="de-DE" sz="1600" b="1" spc="-1" dirty="0" err="1">
                <a:solidFill>
                  <a:srgbClr val="000000"/>
                </a:solidFill>
              </a:rPr>
              <a:t>opionion</a:t>
            </a:r>
            <a:r>
              <a:rPr lang="de-DE" sz="1600" b="1" spc="-1" dirty="0">
                <a:solidFill>
                  <a:srgbClr val="000000"/>
                </a:solidFill>
              </a:rPr>
              <a:t> </a:t>
            </a:r>
            <a:r>
              <a:rPr lang="de-DE" sz="1600" b="1" spc="-1" dirty="0" err="1">
                <a:solidFill>
                  <a:srgbClr val="000000"/>
                </a:solidFill>
              </a:rPr>
              <a:t>is</a:t>
            </a:r>
            <a:r>
              <a:rPr lang="de-DE" sz="1600" b="1" spc="-1" dirty="0">
                <a:solidFill>
                  <a:srgbClr val="000000"/>
                </a:solidFill>
              </a:rPr>
              <a:t> </a:t>
            </a:r>
            <a:r>
              <a:rPr lang="de-DE" sz="1600" b="1" spc="-1" dirty="0" err="1">
                <a:solidFill>
                  <a:srgbClr val="000000"/>
                </a:solidFill>
              </a:rPr>
              <a:t>influenced</a:t>
            </a:r>
            <a:r>
              <a:rPr lang="de-DE" sz="1600" b="1" spc="-1" dirty="0">
                <a:solidFill>
                  <a:srgbClr val="000000"/>
                </a:solidFill>
              </a:rPr>
              <a:t> </a:t>
            </a:r>
            <a:r>
              <a:rPr lang="de-DE" sz="1600" b="1" spc="-1" dirty="0" err="1">
                <a:solidFill>
                  <a:srgbClr val="000000"/>
                </a:solidFill>
              </a:rPr>
              <a:t>by</a:t>
            </a:r>
            <a:r>
              <a:rPr lang="de-DE" sz="1600" b="1" spc="-1" dirty="0">
                <a:solidFill>
                  <a:srgbClr val="000000"/>
                </a:solidFill>
              </a:rPr>
              <a:t> </a:t>
            </a:r>
            <a:r>
              <a:rPr lang="de-DE" sz="1600" b="1" spc="-1" dirty="0" err="1">
                <a:solidFill>
                  <a:srgbClr val="000000"/>
                </a:solidFill>
              </a:rPr>
              <a:t>it</a:t>
            </a:r>
            <a:r>
              <a:rPr lang="de-DE" sz="1600" b="1" spc="-1" dirty="0">
                <a:solidFill>
                  <a:srgbClr val="000000"/>
                </a:solidFill>
              </a:rPr>
              <a:t> </a:t>
            </a:r>
            <a:r>
              <a:rPr lang="de-DE" sz="1600" b="1" spc="-1" dirty="0" err="1">
                <a:solidFill>
                  <a:srgbClr val="000000"/>
                </a:solidFill>
              </a:rPr>
              <a:t>regarding</a:t>
            </a:r>
            <a:r>
              <a:rPr lang="de-DE" sz="1600" b="1" spc="-1" dirty="0">
                <a:solidFill>
                  <a:srgbClr val="000000"/>
                </a:solidFill>
              </a:rPr>
              <a:t> </a:t>
            </a:r>
            <a:r>
              <a:rPr lang="de-DE" sz="1600" b="1" spc="-1" dirty="0" err="1">
                <a:solidFill>
                  <a:srgbClr val="000000"/>
                </a:solidFill>
              </a:rPr>
              <a:t>the</a:t>
            </a:r>
            <a:r>
              <a:rPr lang="de-DE" sz="1600" b="1" spc="-1" dirty="0">
                <a:solidFill>
                  <a:srgbClr val="000000"/>
                </a:solidFill>
              </a:rPr>
              <a:t> </a:t>
            </a:r>
            <a:r>
              <a:rPr lang="de-DE" sz="1600" b="1" spc="-1" dirty="0" err="1">
                <a:solidFill>
                  <a:srgbClr val="000000"/>
                </a:solidFill>
              </a:rPr>
              <a:t>company</a:t>
            </a:r>
            <a:r>
              <a:rPr lang="de-DE" sz="1600" b="1" spc="-1" dirty="0">
                <a:solidFill>
                  <a:srgbClr val="000000"/>
                </a:solidFill>
              </a:rPr>
              <a:t> 			            </a:t>
            </a:r>
            <a:r>
              <a:rPr lang="de-DE" sz="1600" b="1" spc="-1" dirty="0" err="1">
                <a:solidFill>
                  <a:srgbClr val="000000"/>
                </a:solidFill>
              </a:rPr>
              <a:t>coverage</a:t>
            </a:r>
            <a:r>
              <a:rPr lang="de-DE" sz="1600" b="1" spc="-1" dirty="0">
                <a:solidFill>
                  <a:srgbClr val="000000"/>
                </a:solidFill>
              </a:rPr>
              <a:t>?</a:t>
            </a:r>
            <a:r>
              <a:rPr lang="de-DE" sz="1600" spc="-1" dirty="0">
                <a:solidFill>
                  <a:srgbClr val="000000"/>
                </a:solidFill>
              </a:rPr>
              <a:t> </a:t>
            </a:r>
          </a:p>
          <a:p>
            <a:pPr indent="-565200">
              <a:lnSpc>
                <a:spcPct val="100000"/>
              </a:lnSpc>
            </a:pPr>
            <a:endParaRPr lang="de-DE" sz="1600" spc="-1" dirty="0">
              <a:solidFill>
                <a:srgbClr val="000000"/>
              </a:solidFill>
            </a:endParaRPr>
          </a:p>
          <a:p>
            <a:pPr indent="-565200">
              <a:lnSpc>
                <a:spcPct val="100000"/>
              </a:lnSpc>
            </a:pPr>
            <a:r>
              <a:rPr lang="de-DE" sz="1600" spc="-1" dirty="0">
                <a:solidFill>
                  <a:srgbClr val="000000"/>
                </a:solidFill>
              </a:rPr>
              <a:t>		           </a:t>
            </a:r>
            <a:r>
              <a:rPr lang="de-DE" sz="1600" b="1" spc="-1" dirty="0" err="1">
                <a:solidFill>
                  <a:srgbClr val="000000"/>
                </a:solidFill>
              </a:rPr>
              <a:t>What</a:t>
            </a:r>
            <a:r>
              <a:rPr lang="de-DE" sz="1600" b="1" spc="-1" dirty="0">
                <a:solidFill>
                  <a:srgbClr val="000000"/>
                </a:solidFill>
              </a:rPr>
              <a:t> </a:t>
            </a:r>
            <a:r>
              <a:rPr lang="de-DE" sz="1600" b="1" spc="-1" dirty="0" err="1">
                <a:solidFill>
                  <a:srgbClr val="000000"/>
                </a:solidFill>
              </a:rPr>
              <a:t>consequences</a:t>
            </a:r>
            <a:r>
              <a:rPr lang="de-DE" sz="1600" b="1" spc="-1" dirty="0">
                <a:solidFill>
                  <a:srgbClr val="000000"/>
                </a:solidFill>
              </a:rPr>
              <a:t> </a:t>
            </a:r>
            <a:r>
              <a:rPr lang="de-DE" sz="1600" b="1" spc="-1" dirty="0" err="1">
                <a:solidFill>
                  <a:srgbClr val="000000"/>
                </a:solidFill>
              </a:rPr>
              <a:t>does</a:t>
            </a:r>
            <a:r>
              <a:rPr lang="de-DE" sz="1600" b="1" spc="-1" dirty="0">
                <a:solidFill>
                  <a:srgbClr val="000000"/>
                </a:solidFill>
              </a:rPr>
              <a:t> </a:t>
            </a:r>
            <a:r>
              <a:rPr lang="de-DE" sz="1600" b="1" spc="-1" dirty="0" err="1">
                <a:solidFill>
                  <a:srgbClr val="000000"/>
                </a:solidFill>
              </a:rPr>
              <a:t>this</a:t>
            </a:r>
            <a:r>
              <a:rPr lang="de-DE" sz="1600" b="1" spc="-1" dirty="0">
                <a:solidFill>
                  <a:srgbClr val="000000"/>
                </a:solidFill>
              </a:rPr>
              <a:t> </a:t>
            </a:r>
            <a:r>
              <a:rPr lang="de-DE" sz="1600" b="1" spc="-1" dirty="0" err="1">
                <a:solidFill>
                  <a:srgbClr val="000000"/>
                </a:solidFill>
              </a:rPr>
              <a:t>have</a:t>
            </a:r>
            <a:r>
              <a:rPr lang="de-DE" sz="1600" b="1" spc="-1" dirty="0">
                <a:solidFill>
                  <a:srgbClr val="000000"/>
                </a:solidFill>
              </a:rPr>
              <a:t> </a:t>
            </a:r>
            <a:r>
              <a:rPr lang="de-DE" sz="1600" b="1" spc="-1" dirty="0" err="1">
                <a:solidFill>
                  <a:srgbClr val="000000"/>
                </a:solidFill>
              </a:rPr>
              <a:t>for</a:t>
            </a:r>
            <a:r>
              <a:rPr lang="de-DE" sz="1600" b="1" spc="-1" dirty="0">
                <a:solidFill>
                  <a:srgbClr val="000000"/>
                </a:solidFill>
              </a:rPr>
              <a:t> </a:t>
            </a:r>
            <a:r>
              <a:rPr lang="de-DE" sz="1600" b="1" spc="-1" dirty="0" err="1">
                <a:solidFill>
                  <a:srgbClr val="000000"/>
                </a:solidFill>
              </a:rPr>
              <a:t>the</a:t>
            </a:r>
            <a:r>
              <a:rPr lang="de-DE" sz="1600" b="1" spc="-1" dirty="0">
                <a:solidFill>
                  <a:srgbClr val="000000"/>
                </a:solidFill>
              </a:rPr>
              <a:t> </a:t>
            </a:r>
            <a:r>
              <a:rPr lang="de-DE" sz="1600" b="1" spc="-1" dirty="0" err="1">
                <a:solidFill>
                  <a:srgbClr val="000000"/>
                </a:solidFill>
              </a:rPr>
              <a:t>considered</a:t>
            </a:r>
            <a:r>
              <a:rPr lang="de-DE" sz="1600" b="1" spc="-1" dirty="0">
                <a:solidFill>
                  <a:srgbClr val="000000"/>
                </a:solidFill>
              </a:rPr>
              <a:t> </a:t>
            </a:r>
            <a:r>
              <a:rPr lang="de-DE" sz="1600" b="1" spc="-1" dirty="0" err="1">
                <a:solidFill>
                  <a:srgbClr val="000000"/>
                </a:solidFill>
              </a:rPr>
              <a:t>listed</a:t>
            </a:r>
            <a:r>
              <a:rPr lang="de-DE" sz="1600" b="1" spc="-1" dirty="0">
                <a:solidFill>
                  <a:srgbClr val="000000"/>
                </a:solidFill>
              </a:rPr>
              <a:t> </a:t>
            </a:r>
            <a:r>
              <a:rPr lang="de-DE" sz="1600" b="1" spc="-1" dirty="0" err="1">
                <a:solidFill>
                  <a:srgbClr val="000000"/>
                </a:solidFill>
              </a:rPr>
              <a:t>companies</a:t>
            </a:r>
            <a:r>
              <a:rPr lang="de-DE" sz="1600" b="1" spc="-1" dirty="0">
                <a:solidFill>
                  <a:srgbClr val="000000"/>
                </a:solidFill>
              </a:rPr>
              <a:t>? (In 			           </a:t>
            </a:r>
            <a:r>
              <a:rPr lang="de-DE" sz="1600" b="1" spc="-1" dirty="0" err="1">
                <a:solidFill>
                  <a:srgbClr val="000000"/>
                </a:solidFill>
              </a:rPr>
              <a:t>terms</a:t>
            </a:r>
            <a:r>
              <a:rPr lang="de-DE" sz="1600" b="1" spc="-1" dirty="0">
                <a:solidFill>
                  <a:srgbClr val="000000"/>
                </a:solidFill>
              </a:rPr>
              <a:t> </a:t>
            </a:r>
            <a:r>
              <a:rPr lang="de-DE" sz="1600" b="1" spc="-1" dirty="0" err="1">
                <a:solidFill>
                  <a:srgbClr val="000000"/>
                </a:solidFill>
              </a:rPr>
              <a:t>of</a:t>
            </a:r>
            <a:r>
              <a:rPr lang="de-DE" sz="1600" b="1" spc="-1" dirty="0">
                <a:solidFill>
                  <a:srgbClr val="000000"/>
                </a:solidFill>
              </a:rPr>
              <a:t> rate </a:t>
            </a:r>
            <a:r>
              <a:rPr lang="de-DE" sz="1600" b="1" spc="-1" dirty="0" err="1">
                <a:solidFill>
                  <a:srgbClr val="000000"/>
                </a:solidFill>
              </a:rPr>
              <a:t>or</a:t>
            </a:r>
            <a:r>
              <a:rPr lang="de-DE" sz="1600" b="1" spc="-1" dirty="0">
                <a:solidFill>
                  <a:srgbClr val="000000"/>
                </a:solidFill>
              </a:rPr>
              <a:t> </a:t>
            </a:r>
            <a:r>
              <a:rPr lang="de-DE" sz="1600" b="1" spc="-1" dirty="0" err="1">
                <a:solidFill>
                  <a:srgbClr val="000000"/>
                </a:solidFill>
              </a:rPr>
              <a:t>return</a:t>
            </a:r>
            <a:r>
              <a:rPr lang="de-DE" sz="1600" b="1" spc="-1" dirty="0">
                <a:solidFill>
                  <a:srgbClr val="000000"/>
                </a:solidFill>
              </a:rPr>
              <a:t> and/</a:t>
            </a:r>
            <a:r>
              <a:rPr lang="de-DE" sz="1600" b="1" spc="-1" dirty="0" err="1">
                <a:solidFill>
                  <a:srgbClr val="000000"/>
                </a:solidFill>
              </a:rPr>
              <a:t>or</a:t>
            </a:r>
            <a:r>
              <a:rPr lang="de-DE" sz="1600" b="1" spc="-1" dirty="0">
                <a:solidFill>
                  <a:srgbClr val="000000"/>
                </a:solidFill>
              </a:rPr>
              <a:t> </a:t>
            </a:r>
            <a:r>
              <a:rPr lang="de-DE" sz="1600" b="1" spc="-1" dirty="0" err="1">
                <a:solidFill>
                  <a:srgbClr val="000000"/>
                </a:solidFill>
              </a:rPr>
              <a:t>associated</a:t>
            </a:r>
            <a:r>
              <a:rPr lang="de-DE" sz="1600" b="1" spc="-1" dirty="0">
                <a:solidFill>
                  <a:srgbClr val="000000"/>
                </a:solidFill>
              </a:rPr>
              <a:t> </a:t>
            </a:r>
            <a:r>
              <a:rPr lang="de-DE" sz="1600" b="1" spc="-1" dirty="0" err="1">
                <a:solidFill>
                  <a:srgbClr val="000000"/>
                </a:solidFill>
              </a:rPr>
              <a:t>risk</a:t>
            </a:r>
            <a:r>
              <a:rPr lang="de-DE" sz="1600" b="1" spc="-1" dirty="0">
                <a:solidFill>
                  <a:srgbClr val="000000"/>
                </a:solidFill>
              </a:rPr>
              <a:t>?)</a:t>
            </a:r>
          </a:p>
        </p:txBody>
      </p:sp>
      <p:sp>
        <p:nvSpPr>
          <p:cNvPr id="4" name="Abgerundetes Rechteck 3">
            <a:extLst>
              <a:ext uri="{FF2B5EF4-FFF2-40B4-BE49-F238E27FC236}">
                <a16:creationId xmlns:a16="http://schemas.microsoft.com/office/drawing/2014/main" id="{AF360DBA-F472-E958-78B9-E223DC3BB9C1}"/>
              </a:ext>
            </a:extLst>
          </p:cNvPr>
          <p:cNvSpPr/>
          <p:nvPr/>
        </p:nvSpPr>
        <p:spPr>
          <a:xfrm>
            <a:off x="717800" y="4057534"/>
            <a:ext cx="1600200" cy="900175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Increased</a:t>
            </a:r>
            <a:r>
              <a:rPr lang="de-DE" dirty="0"/>
              <a:t> Short Sale </a:t>
            </a:r>
            <a:r>
              <a:rPr lang="de-DE" dirty="0" err="1"/>
              <a:t>Quota</a:t>
            </a:r>
            <a:endParaRPr lang="de-DE" dirty="0"/>
          </a:p>
        </p:txBody>
      </p:sp>
      <p:sp>
        <p:nvSpPr>
          <p:cNvPr id="5" name="Pfeil nach rechts 4">
            <a:extLst>
              <a:ext uri="{FF2B5EF4-FFF2-40B4-BE49-F238E27FC236}">
                <a16:creationId xmlns:a16="http://schemas.microsoft.com/office/drawing/2014/main" id="{8EC383F7-7CDE-3BC7-3712-304C396B05C4}"/>
              </a:ext>
            </a:extLst>
          </p:cNvPr>
          <p:cNvSpPr/>
          <p:nvPr/>
        </p:nvSpPr>
        <p:spPr>
          <a:xfrm>
            <a:off x="2386329" y="4348871"/>
            <a:ext cx="889908" cy="31750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Abgerundetes Rechteck 5">
            <a:extLst>
              <a:ext uri="{FF2B5EF4-FFF2-40B4-BE49-F238E27FC236}">
                <a16:creationId xmlns:a16="http://schemas.microsoft.com/office/drawing/2014/main" id="{05CEF7D3-D2F6-3D73-A5EA-61A46B033FB7}"/>
              </a:ext>
            </a:extLst>
          </p:cNvPr>
          <p:cNvSpPr/>
          <p:nvPr/>
        </p:nvSpPr>
        <p:spPr>
          <a:xfrm>
            <a:off x="3344565" y="4057533"/>
            <a:ext cx="1794701" cy="900175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Expected</a:t>
            </a:r>
            <a:r>
              <a:rPr lang="de-DE" dirty="0"/>
              <a:t> Future </a:t>
            </a:r>
            <a:r>
              <a:rPr lang="de-DE" dirty="0" err="1"/>
              <a:t>Decline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Stock Price</a:t>
            </a:r>
          </a:p>
        </p:txBody>
      </p:sp>
      <p:sp>
        <p:nvSpPr>
          <p:cNvPr id="7" name="Pfeil nach rechts 6">
            <a:extLst>
              <a:ext uri="{FF2B5EF4-FFF2-40B4-BE49-F238E27FC236}">
                <a16:creationId xmlns:a16="http://schemas.microsoft.com/office/drawing/2014/main" id="{0C4949D1-91B5-C6F6-E663-71FC5F59A5B4}"/>
              </a:ext>
            </a:extLst>
          </p:cNvPr>
          <p:cNvSpPr/>
          <p:nvPr/>
        </p:nvSpPr>
        <p:spPr>
          <a:xfrm>
            <a:off x="5207594" y="4348871"/>
            <a:ext cx="889908" cy="31750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Abgerundetes Rechteck 7">
            <a:extLst>
              <a:ext uri="{FF2B5EF4-FFF2-40B4-BE49-F238E27FC236}">
                <a16:creationId xmlns:a16="http://schemas.microsoft.com/office/drawing/2014/main" id="{3F93A0F8-2171-D2E5-6D1E-9556B2997550}"/>
              </a:ext>
            </a:extLst>
          </p:cNvPr>
          <p:cNvSpPr/>
          <p:nvPr/>
        </p:nvSpPr>
        <p:spPr>
          <a:xfrm>
            <a:off x="6173651" y="4057533"/>
            <a:ext cx="1794701" cy="900175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Alert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Journalists</a:t>
            </a:r>
            <a:endParaRPr lang="de-DE" dirty="0"/>
          </a:p>
        </p:txBody>
      </p:sp>
      <p:sp>
        <p:nvSpPr>
          <p:cNvPr id="9" name="Pfeil nach rechts 8">
            <a:extLst>
              <a:ext uri="{FF2B5EF4-FFF2-40B4-BE49-F238E27FC236}">
                <a16:creationId xmlns:a16="http://schemas.microsoft.com/office/drawing/2014/main" id="{78C596C0-295A-F54E-2E52-4A0D1C17DDE8}"/>
              </a:ext>
            </a:extLst>
          </p:cNvPr>
          <p:cNvSpPr/>
          <p:nvPr/>
        </p:nvSpPr>
        <p:spPr>
          <a:xfrm>
            <a:off x="8044501" y="4348871"/>
            <a:ext cx="889908" cy="31750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Abgerundetes Rechteck 9">
            <a:extLst>
              <a:ext uri="{FF2B5EF4-FFF2-40B4-BE49-F238E27FC236}">
                <a16:creationId xmlns:a16="http://schemas.microsoft.com/office/drawing/2014/main" id="{5AA27792-C2B3-84FD-57D7-3811CAAB26E3}"/>
              </a:ext>
            </a:extLst>
          </p:cNvPr>
          <p:cNvSpPr/>
          <p:nvPr/>
        </p:nvSpPr>
        <p:spPr>
          <a:xfrm>
            <a:off x="9010558" y="4057533"/>
            <a:ext cx="1794701" cy="900175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Bad Publicity</a:t>
            </a:r>
          </a:p>
        </p:txBody>
      </p:sp>
      <p:sp>
        <p:nvSpPr>
          <p:cNvPr id="11" name="Abgerundetes Rechteck 10">
            <a:extLst>
              <a:ext uri="{FF2B5EF4-FFF2-40B4-BE49-F238E27FC236}">
                <a16:creationId xmlns:a16="http://schemas.microsoft.com/office/drawing/2014/main" id="{B665320D-913A-E5AF-59A3-059881CBF9E5}"/>
              </a:ext>
            </a:extLst>
          </p:cNvPr>
          <p:cNvSpPr/>
          <p:nvPr/>
        </p:nvSpPr>
        <p:spPr>
          <a:xfrm>
            <a:off x="4682469" y="5317358"/>
            <a:ext cx="1794701" cy="900175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Negative News Sentiment</a:t>
            </a:r>
          </a:p>
        </p:txBody>
      </p:sp>
      <p:sp>
        <p:nvSpPr>
          <p:cNvPr id="12" name="Nach oben gebogener Pfeil 11">
            <a:extLst>
              <a:ext uri="{FF2B5EF4-FFF2-40B4-BE49-F238E27FC236}">
                <a16:creationId xmlns:a16="http://schemas.microsoft.com/office/drawing/2014/main" id="{7D066550-1B1E-CEE6-8DB0-5A97D100E67F}"/>
              </a:ext>
            </a:extLst>
          </p:cNvPr>
          <p:cNvSpPr/>
          <p:nvPr/>
        </p:nvSpPr>
        <p:spPr>
          <a:xfrm rot="5400000" flipV="1">
            <a:off x="7769182" y="3809464"/>
            <a:ext cx="1011291" cy="3426314"/>
          </a:xfrm>
          <a:prstGeom prst="bent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12782457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3"/>
          <p:cNvSpPr/>
          <p:nvPr/>
        </p:nvSpPr>
        <p:spPr>
          <a:xfrm>
            <a:off x="540000" y="1260000"/>
            <a:ext cx="10080000" cy="647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r>
              <a:rPr lang="de-DE" sz="28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III. Project </a:t>
            </a:r>
            <a:r>
              <a:rPr lang="de-DE" sz="2800" b="1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Steps</a:t>
            </a:r>
            <a:endParaRPr lang="de-DE" sz="2800" b="1" strike="noStrike" spc="-1" dirty="0">
              <a:solidFill>
                <a:srgbClr val="000000"/>
              </a:solidFill>
              <a:latin typeface="Arial"/>
              <a:ea typeface="DejaVu Sans"/>
            </a:endParaRPr>
          </a:p>
          <a:p>
            <a:pPr>
              <a:lnSpc>
                <a:spcPct val="100000"/>
              </a:lnSpc>
            </a:pPr>
            <a:endParaRPr lang="de-DE" sz="2800" b="1" strike="noStrike" spc="-1" dirty="0">
              <a:latin typeface="Arial"/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DBA77961-D247-5BA3-8233-CF535DE53699}"/>
              </a:ext>
            </a:extLst>
          </p:cNvPr>
          <p:cNvSpPr/>
          <p:nvPr/>
        </p:nvSpPr>
        <p:spPr>
          <a:xfrm>
            <a:off x="9545216" y="702732"/>
            <a:ext cx="1975272" cy="4233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Data Aggregation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17D5F753-BA1C-E87A-D94C-61F93EBEE25E}"/>
              </a:ext>
            </a:extLst>
          </p:cNvPr>
          <p:cNvSpPr/>
          <p:nvPr/>
        </p:nvSpPr>
        <p:spPr>
          <a:xfrm>
            <a:off x="540000" y="1798701"/>
            <a:ext cx="910670" cy="48574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ysClr val="windowText" lastClr="000000"/>
                </a:solidFill>
              </a:rPr>
              <a:t>Short Sale Data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AF7B46D8-3BD8-EFCE-544C-6F5EC86BC0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000" y="2485027"/>
            <a:ext cx="2379264" cy="3174218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6697B7BA-5F46-365E-E357-29F67408AFA1}"/>
              </a:ext>
            </a:extLst>
          </p:cNvPr>
          <p:cNvSpPr/>
          <p:nvPr/>
        </p:nvSpPr>
        <p:spPr>
          <a:xfrm>
            <a:off x="9469016" y="3013758"/>
            <a:ext cx="1867851" cy="168431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ysClr val="windowText" lastClr="000000"/>
                </a:solidFill>
              </a:rPr>
              <a:t>Relative Values </a:t>
            </a:r>
            <a:r>
              <a:rPr lang="de-DE" dirty="0" err="1">
                <a:solidFill>
                  <a:sysClr val="windowText" lastClr="000000"/>
                </a:solidFill>
              </a:rPr>
              <a:t>compared</a:t>
            </a:r>
            <a:r>
              <a:rPr lang="de-DE" dirty="0">
                <a:solidFill>
                  <a:sysClr val="windowText" lastClr="000000"/>
                </a:solidFill>
              </a:rPr>
              <a:t> </a:t>
            </a:r>
            <a:r>
              <a:rPr lang="de-DE" dirty="0" err="1">
                <a:solidFill>
                  <a:sysClr val="windowText" lastClr="000000"/>
                </a:solidFill>
              </a:rPr>
              <a:t>to</a:t>
            </a:r>
            <a:r>
              <a:rPr lang="de-DE" dirty="0">
                <a:solidFill>
                  <a:sysClr val="windowText" lastClr="000000"/>
                </a:solidFill>
              </a:rPr>
              <a:t> Total Volume </a:t>
            </a:r>
            <a:r>
              <a:rPr lang="de-DE" dirty="0" err="1">
                <a:solidFill>
                  <a:sysClr val="windowText" lastClr="000000"/>
                </a:solidFill>
              </a:rPr>
              <a:t>from</a:t>
            </a:r>
            <a:r>
              <a:rPr lang="de-DE" dirty="0">
                <a:solidFill>
                  <a:sysClr val="windowText" lastClr="000000"/>
                </a:solidFill>
              </a:rPr>
              <a:t> Reporting Facility</a:t>
            </a:r>
          </a:p>
        </p:txBody>
      </p:sp>
      <p:sp>
        <p:nvSpPr>
          <p:cNvPr id="7" name="Geschweifte Klammer rechts 6">
            <a:extLst>
              <a:ext uri="{FF2B5EF4-FFF2-40B4-BE49-F238E27FC236}">
                <a16:creationId xmlns:a16="http://schemas.microsoft.com/office/drawing/2014/main" id="{16662CC6-5BB8-0623-ADAC-F2D056A24943}"/>
              </a:ext>
            </a:extLst>
          </p:cNvPr>
          <p:cNvSpPr/>
          <p:nvPr/>
        </p:nvSpPr>
        <p:spPr>
          <a:xfrm>
            <a:off x="9051969" y="1907640"/>
            <a:ext cx="302594" cy="3904072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791A7AF-D396-224C-B7EA-612ACD65EE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8215" y="1907640"/>
            <a:ext cx="5774239" cy="3665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14317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Christian-Albrechts-Universität zu Kiel | Hochschulen | ME2BE">
            <a:extLst>
              <a:ext uri="{FF2B5EF4-FFF2-40B4-BE49-F238E27FC236}">
                <a16:creationId xmlns:a16="http://schemas.microsoft.com/office/drawing/2014/main" id="{1ED7CE91-FEF0-8C79-91C6-8CCD91EB18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4638" y="-1"/>
            <a:ext cx="9715762" cy="6480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DA137403-DB07-2749-9E35-15BD446D2D71}"/>
              </a:ext>
            </a:extLst>
          </p:cNvPr>
          <p:cNvSpPr/>
          <p:nvPr/>
        </p:nvSpPr>
        <p:spPr>
          <a:xfrm>
            <a:off x="89" y="-1"/>
            <a:ext cx="3406438" cy="6480175"/>
          </a:xfrm>
          <a:prstGeom prst="rect">
            <a:avLst/>
          </a:prstGeom>
          <a:solidFill>
            <a:srgbClr val="9A1B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701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AF58884E-108D-3748-B437-FC2DA44109DE}"/>
              </a:ext>
            </a:extLst>
          </p:cNvPr>
          <p:cNvSpPr/>
          <p:nvPr/>
        </p:nvSpPr>
        <p:spPr>
          <a:xfrm>
            <a:off x="89" y="2403448"/>
            <a:ext cx="3406438" cy="21139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646" b="1" dirty="0"/>
              <a:t>III. Project </a:t>
            </a:r>
            <a:r>
              <a:rPr lang="de-DE" sz="2646" b="1" dirty="0" err="1"/>
              <a:t>Steps</a:t>
            </a:r>
            <a:endParaRPr lang="de-DE" sz="2646" b="1" dirty="0"/>
          </a:p>
          <a:p>
            <a:pPr algn="ctr"/>
            <a:r>
              <a:rPr lang="de-DE" sz="2646" b="1" dirty="0"/>
              <a:t>Model </a:t>
            </a:r>
            <a:r>
              <a:rPr lang="de-DE" sz="2646" b="1" dirty="0" err="1"/>
              <a:t>setup</a:t>
            </a:r>
            <a:r>
              <a:rPr lang="de-DE" sz="2646" b="1" dirty="0"/>
              <a:t>: NLP Classification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A2764E3-B579-BED2-D9D6-64E7599595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8539" y="-1"/>
            <a:ext cx="1851861" cy="536241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50D6C09F-D31C-FD09-FE35-C75E5966310C}"/>
              </a:ext>
            </a:extLst>
          </p:cNvPr>
          <p:cNvSpPr txBox="1"/>
          <p:nvPr/>
        </p:nvSpPr>
        <p:spPr>
          <a:xfrm>
            <a:off x="3406526" y="6276600"/>
            <a:ext cx="7984051" cy="208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78"/>
              <a:t>Bildquelle: </a:t>
            </a:r>
          </a:p>
          <a:p>
            <a:r>
              <a:rPr lang="de-DE" sz="378"/>
              <a:t>https://</a:t>
            </a:r>
            <a:r>
              <a:rPr lang="de-DE" sz="378" err="1"/>
              <a:t>www.google.com</a:t>
            </a:r>
            <a:r>
              <a:rPr lang="de-DE" sz="378"/>
              <a:t>/</a:t>
            </a:r>
            <a:r>
              <a:rPr lang="de-DE" sz="378" err="1"/>
              <a:t>url?sa</a:t>
            </a:r>
            <a:r>
              <a:rPr lang="de-DE" sz="378"/>
              <a:t>=</a:t>
            </a:r>
            <a:r>
              <a:rPr lang="de-DE" sz="378" err="1"/>
              <a:t>i&amp;url</a:t>
            </a:r>
            <a:r>
              <a:rPr lang="de-DE" sz="378"/>
              <a:t>=https%3A%2F%2Fme2be.de%2Fhochschulen%2Fcau-christian-albrechts-universitaet-zu-kiel%2F&amp;psig=AOvVaw3pyzL9cEIYeIjpIqHRPR5F&amp;ust=1667135603618000&amp;source=</a:t>
            </a:r>
            <a:r>
              <a:rPr lang="de-DE" sz="378" err="1"/>
              <a:t>images&amp;cd</a:t>
            </a:r>
            <a:r>
              <a:rPr lang="de-DE" sz="378"/>
              <a:t>=</a:t>
            </a:r>
            <a:r>
              <a:rPr lang="de-DE" sz="378" err="1"/>
              <a:t>vfe&amp;ved</a:t>
            </a:r>
            <a:r>
              <a:rPr lang="de-DE" sz="378"/>
              <a:t>=0CAoQjRxqFwoTCKDeyqLChfsCFQAAAAAdAAAAABAM</a:t>
            </a:r>
          </a:p>
        </p:txBody>
      </p:sp>
    </p:spTree>
    <p:extLst>
      <p:ext uri="{BB962C8B-B14F-4D97-AF65-F5344CB8AC3E}">
        <p14:creationId xmlns:p14="http://schemas.microsoft.com/office/powerpoint/2010/main" val="169693298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3"/>
          <p:cNvSpPr/>
          <p:nvPr/>
        </p:nvSpPr>
        <p:spPr>
          <a:xfrm>
            <a:off x="540000" y="1260000"/>
            <a:ext cx="10080000" cy="647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r>
              <a:rPr lang="de-DE" sz="28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III. Project </a:t>
            </a:r>
            <a:r>
              <a:rPr lang="de-DE" sz="2800" b="1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Steps</a:t>
            </a:r>
            <a:endParaRPr lang="de-DE" sz="2800" b="1" strike="noStrike" spc="-1" dirty="0">
              <a:solidFill>
                <a:srgbClr val="000000"/>
              </a:solidFill>
              <a:latin typeface="Arial"/>
              <a:ea typeface="DejaVu Sans"/>
            </a:endParaRPr>
          </a:p>
          <a:p>
            <a:pPr>
              <a:lnSpc>
                <a:spcPct val="100000"/>
              </a:lnSpc>
            </a:pPr>
            <a:endParaRPr lang="de-DE" sz="2800" b="1" strike="noStrike" spc="-1" dirty="0">
              <a:latin typeface="Arial"/>
            </a:endParaRPr>
          </a:p>
        </p:txBody>
      </p:sp>
      <p:sp>
        <p:nvSpPr>
          <p:cNvPr id="3" name="CustomShape 1"/>
          <p:cNvSpPr/>
          <p:nvPr/>
        </p:nvSpPr>
        <p:spPr>
          <a:xfrm>
            <a:off x="540000" y="2160000"/>
            <a:ext cx="10079640" cy="2160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endParaRPr lang="de-DE" sz="1600" spc="-1" dirty="0">
              <a:solidFill>
                <a:srgbClr val="000000"/>
              </a:solidFill>
            </a:endParaRPr>
          </a:p>
        </p:txBody>
      </p:sp>
      <p:sp>
        <p:nvSpPr>
          <p:cNvPr id="4" name="Abgerundetes Rechteck 3">
            <a:extLst>
              <a:ext uri="{FF2B5EF4-FFF2-40B4-BE49-F238E27FC236}">
                <a16:creationId xmlns:a16="http://schemas.microsoft.com/office/drawing/2014/main" id="{97C4E30A-134A-1247-D447-2882CFCC35E0}"/>
              </a:ext>
            </a:extLst>
          </p:cNvPr>
          <p:cNvSpPr/>
          <p:nvPr/>
        </p:nvSpPr>
        <p:spPr>
          <a:xfrm>
            <a:off x="3251435" y="2041070"/>
            <a:ext cx="1600200" cy="661307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Data Aggregation</a:t>
            </a:r>
          </a:p>
        </p:txBody>
      </p:sp>
      <p:sp>
        <p:nvSpPr>
          <p:cNvPr id="5" name="Abgerundetes Rechteck 4">
            <a:extLst>
              <a:ext uri="{FF2B5EF4-FFF2-40B4-BE49-F238E27FC236}">
                <a16:creationId xmlns:a16="http://schemas.microsoft.com/office/drawing/2014/main" id="{F57DA7C3-84C8-ADDD-471C-EC66047D292D}"/>
              </a:ext>
            </a:extLst>
          </p:cNvPr>
          <p:cNvSpPr/>
          <p:nvPr/>
        </p:nvSpPr>
        <p:spPr>
          <a:xfrm>
            <a:off x="5774273" y="2041070"/>
            <a:ext cx="2328386" cy="661307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Data </a:t>
            </a:r>
            <a:r>
              <a:rPr lang="de-DE" dirty="0" err="1"/>
              <a:t>Cleaning</a:t>
            </a:r>
            <a:r>
              <a:rPr lang="de-DE" dirty="0"/>
              <a:t>/</a:t>
            </a:r>
            <a:r>
              <a:rPr lang="de-DE" dirty="0" err="1"/>
              <a:t>Formatting</a:t>
            </a:r>
            <a:endParaRPr lang="de-DE" dirty="0"/>
          </a:p>
        </p:txBody>
      </p:sp>
      <p:sp>
        <p:nvSpPr>
          <p:cNvPr id="6" name="Abgerundetes Rechteck 5">
            <a:extLst>
              <a:ext uri="{FF2B5EF4-FFF2-40B4-BE49-F238E27FC236}">
                <a16:creationId xmlns:a16="http://schemas.microsoft.com/office/drawing/2014/main" id="{E9753D19-9FBD-59FE-7752-DBA0D51CD6EC}"/>
              </a:ext>
            </a:extLst>
          </p:cNvPr>
          <p:cNvSpPr/>
          <p:nvPr/>
        </p:nvSpPr>
        <p:spPr>
          <a:xfrm>
            <a:off x="9322410" y="2041070"/>
            <a:ext cx="1297230" cy="661307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Data </a:t>
            </a:r>
            <a:r>
              <a:rPr lang="de-DE" dirty="0" err="1"/>
              <a:t>Selection</a:t>
            </a:r>
            <a:endParaRPr lang="de-DE" dirty="0"/>
          </a:p>
        </p:txBody>
      </p:sp>
      <p:sp>
        <p:nvSpPr>
          <p:cNvPr id="7" name="Abgerundetes Rechteck 6">
            <a:extLst>
              <a:ext uri="{FF2B5EF4-FFF2-40B4-BE49-F238E27FC236}">
                <a16:creationId xmlns:a16="http://schemas.microsoft.com/office/drawing/2014/main" id="{F1FDC2B3-004E-DD71-A7C6-870DFFD21319}"/>
              </a:ext>
            </a:extLst>
          </p:cNvPr>
          <p:cNvSpPr/>
          <p:nvPr/>
        </p:nvSpPr>
        <p:spPr>
          <a:xfrm>
            <a:off x="540000" y="2041070"/>
            <a:ext cx="1600200" cy="661307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Data Research</a:t>
            </a:r>
          </a:p>
        </p:txBody>
      </p:sp>
      <p:sp>
        <p:nvSpPr>
          <p:cNvPr id="8" name="Abgerundetes Rechteck 7">
            <a:extLst>
              <a:ext uri="{FF2B5EF4-FFF2-40B4-BE49-F238E27FC236}">
                <a16:creationId xmlns:a16="http://schemas.microsoft.com/office/drawing/2014/main" id="{C501E041-9D24-0FF3-5CB8-ACC281C2DFF8}"/>
              </a:ext>
            </a:extLst>
          </p:cNvPr>
          <p:cNvSpPr/>
          <p:nvPr/>
        </p:nvSpPr>
        <p:spPr>
          <a:xfrm>
            <a:off x="8945915" y="3447139"/>
            <a:ext cx="1672521" cy="661307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Data/Feature Engineering</a:t>
            </a:r>
          </a:p>
        </p:txBody>
      </p:sp>
      <p:sp>
        <p:nvSpPr>
          <p:cNvPr id="9" name="Abgerundetes Rechteck 8">
            <a:extLst>
              <a:ext uri="{FF2B5EF4-FFF2-40B4-BE49-F238E27FC236}">
                <a16:creationId xmlns:a16="http://schemas.microsoft.com/office/drawing/2014/main" id="{747E8EE8-53E8-72F6-7C52-4EACFA4AA871}"/>
              </a:ext>
            </a:extLst>
          </p:cNvPr>
          <p:cNvSpPr/>
          <p:nvPr/>
        </p:nvSpPr>
        <p:spPr>
          <a:xfrm>
            <a:off x="4527980" y="3447138"/>
            <a:ext cx="2103680" cy="661307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Model </a:t>
            </a:r>
            <a:r>
              <a:rPr lang="de-DE" dirty="0" err="1"/>
              <a:t>setup</a:t>
            </a:r>
            <a:r>
              <a:rPr lang="de-DE" dirty="0"/>
              <a:t>: NLP Classification</a:t>
            </a:r>
          </a:p>
        </p:txBody>
      </p:sp>
      <p:sp>
        <p:nvSpPr>
          <p:cNvPr id="10" name="Abgerundetes Rechteck 9">
            <a:extLst>
              <a:ext uri="{FF2B5EF4-FFF2-40B4-BE49-F238E27FC236}">
                <a16:creationId xmlns:a16="http://schemas.microsoft.com/office/drawing/2014/main" id="{5C4B216B-7E91-A75A-48B1-C007F03DF51D}"/>
              </a:ext>
            </a:extLst>
          </p:cNvPr>
          <p:cNvSpPr/>
          <p:nvPr/>
        </p:nvSpPr>
        <p:spPr>
          <a:xfrm>
            <a:off x="538748" y="4734111"/>
            <a:ext cx="1518652" cy="661307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Model </a:t>
            </a:r>
            <a:r>
              <a:rPr lang="de-DE" dirty="0" err="1"/>
              <a:t>optimization</a:t>
            </a:r>
            <a:endParaRPr lang="de-DE" dirty="0"/>
          </a:p>
        </p:txBody>
      </p:sp>
      <p:sp>
        <p:nvSpPr>
          <p:cNvPr id="11" name="Abgerundetes Rechteck 10">
            <a:extLst>
              <a:ext uri="{FF2B5EF4-FFF2-40B4-BE49-F238E27FC236}">
                <a16:creationId xmlns:a16="http://schemas.microsoft.com/office/drawing/2014/main" id="{270FB668-A22E-E4AD-F566-315CAD3B7886}"/>
              </a:ext>
            </a:extLst>
          </p:cNvPr>
          <p:cNvSpPr/>
          <p:nvPr/>
        </p:nvSpPr>
        <p:spPr>
          <a:xfrm>
            <a:off x="538748" y="3447138"/>
            <a:ext cx="1245618" cy="661307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Model </a:t>
            </a:r>
            <a:r>
              <a:rPr lang="de-DE" dirty="0" err="1"/>
              <a:t>training</a:t>
            </a:r>
            <a:endParaRPr lang="de-DE" dirty="0"/>
          </a:p>
        </p:txBody>
      </p:sp>
      <p:sp>
        <p:nvSpPr>
          <p:cNvPr id="13" name="Abgerundetes Rechteck 12">
            <a:extLst>
              <a:ext uri="{FF2B5EF4-FFF2-40B4-BE49-F238E27FC236}">
                <a16:creationId xmlns:a16="http://schemas.microsoft.com/office/drawing/2014/main" id="{8F423858-71A7-64B8-9267-2650A2E7129B}"/>
              </a:ext>
            </a:extLst>
          </p:cNvPr>
          <p:cNvSpPr/>
          <p:nvPr/>
        </p:nvSpPr>
        <p:spPr>
          <a:xfrm>
            <a:off x="7900933" y="4732936"/>
            <a:ext cx="2667095" cy="661307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Inference</a:t>
            </a:r>
            <a:r>
              <a:rPr lang="de-DE" dirty="0"/>
              <a:t>, </a:t>
            </a:r>
            <a:r>
              <a:rPr lang="de-DE" dirty="0" err="1"/>
              <a:t>Statistics</a:t>
            </a:r>
            <a:r>
              <a:rPr lang="de-DE" dirty="0"/>
              <a:t> and </a:t>
            </a:r>
            <a:r>
              <a:rPr lang="de-DE" dirty="0" err="1"/>
              <a:t>Robustness</a:t>
            </a:r>
            <a:r>
              <a:rPr lang="de-DE" dirty="0"/>
              <a:t> Tests</a:t>
            </a:r>
          </a:p>
        </p:txBody>
      </p:sp>
      <p:sp>
        <p:nvSpPr>
          <p:cNvPr id="14" name="Pfeil nach rechts 13">
            <a:extLst>
              <a:ext uri="{FF2B5EF4-FFF2-40B4-BE49-F238E27FC236}">
                <a16:creationId xmlns:a16="http://schemas.microsoft.com/office/drawing/2014/main" id="{AF48A8F0-F843-B619-D458-2A63059922E2}"/>
              </a:ext>
            </a:extLst>
          </p:cNvPr>
          <p:cNvSpPr/>
          <p:nvPr/>
        </p:nvSpPr>
        <p:spPr>
          <a:xfrm>
            <a:off x="2250863" y="2212973"/>
            <a:ext cx="889908" cy="31750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Pfeil nach rechts 14">
            <a:extLst>
              <a:ext uri="{FF2B5EF4-FFF2-40B4-BE49-F238E27FC236}">
                <a16:creationId xmlns:a16="http://schemas.microsoft.com/office/drawing/2014/main" id="{6A06538F-4E98-26AE-98E6-6D73949767B3}"/>
              </a:ext>
            </a:extLst>
          </p:cNvPr>
          <p:cNvSpPr/>
          <p:nvPr/>
        </p:nvSpPr>
        <p:spPr>
          <a:xfrm>
            <a:off x="4884365" y="2212973"/>
            <a:ext cx="889908" cy="31750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Pfeil nach rechts 15">
            <a:extLst>
              <a:ext uri="{FF2B5EF4-FFF2-40B4-BE49-F238E27FC236}">
                <a16:creationId xmlns:a16="http://schemas.microsoft.com/office/drawing/2014/main" id="{62E00B07-7338-22C0-0757-B18BF29F9256}"/>
              </a:ext>
            </a:extLst>
          </p:cNvPr>
          <p:cNvSpPr/>
          <p:nvPr/>
        </p:nvSpPr>
        <p:spPr>
          <a:xfrm>
            <a:off x="8267580" y="2212973"/>
            <a:ext cx="889908" cy="31750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Pfeil nach rechts 16">
            <a:extLst>
              <a:ext uri="{FF2B5EF4-FFF2-40B4-BE49-F238E27FC236}">
                <a16:creationId xmlns:a16="http://schemas.microsoft.com/office/drawing/2014/main" id="{97AEA830-C538-6E19-100C-EC697D5C8EFD}"/>
              </a:ext>
            </a:extLst>
          </p:cNvPr>
          <p:cNvSpPr/>
          <p:nvPr/>
        </p:nvSpPr>
        <p:spPr>
          <a:xfrm rot="5400000">
            <a:off x="9654775" y="2916009"/>
            <a:ext cx="580887" cy="31750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Pfeil nach rechts 17">
            <a:extLst>
              <a:ext uri="{FF2B5EF4-FFF2-40B4-BE49-F238E27FC236}">
                <a16:creationId xmlns:a16="http://schemas.microsoft.com/office/drawing/2014/main" id="{435773E3-673C-1FB0-E577-F1D403D19CDB}"/>
              </a:ext>
            </a:extLst>
          </p:cNvPr>
          <p:cNvSpPr/>
          <p:nvPr/>
        </p:nvSpPr>
        <p:spPr>
          <a:xfrm rot="10800000">
            <a:off x="6702998" y="3619043"/>
            <a:ext cx="2171580" cy="31750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Pfeil nach rechts 18">
            <a:extLst>
              <a:ext uri="{FF2B5EF4-FFF2-40B4-BE49-F238E27FC236}">
                <a16:creationId xmlns:a16="http://schemas.microsoft.com/office/drawing/2014/main" id="{B1AEE991-49EF-D4D8-FC4D-D5DD20210B42}"/>
              </a:ext>
            </a:extLst>
          </p:cNvPr>
          <p:cNvSpPr/>
          <p:nvPr/>
        </p:nvSpPr>
        <p:spPr>
          <a:xfrm rot="10800000">
            <a:off x="1855700" y="3619043"/>
            <a:ext cx="2600942" cy="31750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Pfeil nach rechts 19">
            <a:extLst>
              <a:ext uri="{FF2B5EF4-FFF2-40B4-BE49-F238E27FC236}">
                <a16:creationId xmlns:a16="http://schemas.microsoft.com/office/drawing/2014/main" id="{AC9D4BA3-A36E-DB30-0F78-35A251AD2B12}"/>
              </a:ext>
            </a:extLst>
          </p:cNvPr>
          <p:cNvSpPr/>
          <p:nvPr/>
        </p:nvSpPr>
        <p:spPr>
          <a:xfrm>
            <a:off x="2140200" y="4912359"/>
            <a:ext cx="5689350" cy="31750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Pfeil nach rechts 20">
            <a:extLst>
              <a:ext uri="{FF2B5EF4-FFF2-40B4-BE49-F238E27FC236}">
                <a16:creationId xmlns:a16="http://schemas.microsoft.com/office/drawing/2014/main" id="{60A37F8C-5FE1-A959-D35A-E56D9A5498AA}"/>
              </a:ext>
            </a:extLst>
          </p:cNvPr>
          <p:cNvSpPr/>
          <p:nvPr/>
        </p:nvSpPr>
        <p:spPr>
          <a:xfrm rot="5400000">
            <a:off x="900772" y="4235531"/>
            <a:ext cx="477103" cy="31750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DF56F857-7D75-BB4B-B86C-66B283A0CE5A}"/>
              </a:ext>
            </a:extLst>
          </p:cNvPr>
          <p:cNvSpPr/>
          <p:nvPr/>
        </p:nvSpPr>
        <p:spPr>
          <a:xfrm>
            <a:off x="4470742" y="3296165"/>
            <a:ext cx="2231052" cy="8800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993310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3"/>
          <p:cNvSpPr/>
          <p:nvPr/>
        </p:nvSpPr>
        <p:spPr>
          <a:xfrm>
            <a:off x="540000" y="1260000"/>
            <a:ext cx="10080000" cy="647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r>
              <a:rPr lang="de-DE" sz="28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III. Project </a:t>
            </a:r>
            <a:r>
              <a:rPr lang="de-DE" sz="2800" b="1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Steps</a:t>
            </a:r>
            <a:endParaRPr lang="de-DE" sz="2800" b="1" strike="noStrike" spc="-1" dirty="0">
              <a:solidFill>
                <a:srgbClr val="000000"/>
              </a:solidFill>
              <a:latin typeface="Arial"/>
              <a:ea typeface="DejaVu Sans"/>
            </a:endParaRPr>
          </a:p>
          <a:p>
            <a:pPr>
              <a:lnSpc>
                <a:spcPct val="100000"/>
              </a:lnSpc>
            </a:pPr>
            <a:endParaRPr lang="de-DE" sz="2800" b="1" strike="noStrike" spc="-1" dirty="0">
              <a:latin typeface="Arial"/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DBA77961-D247-5BA3-8233-CF535DE53699}"/>
              </a:ext>
            </a:extLst>
          </p:cNvPr>
          <p:cNvSpPr/>
          <p:nvPr/>
        </p:nvSpPr>
        <p:spPr>
          <a:xfrm>
            <a:off x="9545216" y="702732"/>
            <a:ext cx="1975272" cy="4233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800" b="1" dirty="0">
                <a:solidFill>
                  <a:schemeClr val="tx1"/>
                </a:solidFill>
              </a:rPr>
              <a:t>Model </a:t>
            </a:r>
            <a:r>
              <a:rPr lang="de-DE" sz="1800" b="1" dirty="0" err="1">
                <a:solidFill>
                  <a:schemeClr val="tx1"/>
                </a:solidFill>
              </a:rPr>
              <a:t>setup</a:t>
            </a:r>
            <a:endParaRPr lang="de-DE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graphicFrame>
        <p:nvGraphicFramePr>
          <p:cNvPr id="4" name="Diagramm 3">
            <a:extLst>
              <a:ext uri="{FF2B5EF4-FFF2-40B4-BE49-F238E27FC236}">
                <a16:creationId xmlns:a16="http://schemas.microsoft.com/office/drawing/2014/main" id="{0C542F43-614C-87AC-0598-E2A6FC1B569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07129283"/>
              </p:ext>
            </p:extLst>
          </p:nvPr>
        </p:nvGraphicFramePr>
        <p:xfrm>
          <a:off x="2127487" y="1811867"/>
          <a:ext cx="6905026" cy="42343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Geschweifte Klammer rechts 4">
            <a:extLst>
              <a:ext uri="{FF2B5EF4-FFF2-40B4-BE49-F238E27FC236}">
                <a16:creationId xmlns:a16="http://schemas.microsoft.com/office/drawing/2014/main" id="{4F642C08-3ED7-0678-0500-6EDD8F529F9C}"/>
              </a:ext>
            </a:extLst>
          </p:cNvPr>
          <p:cNvSpPr/>
          <p:nvPr/>
        </p:nvSpPr>
        <p:spPr>
          <a:xfrm rot="10800000">
            <a:off x="3542104" y="2697451"/>
            <a:ext cx="302594" cy="3348785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Geschweifte Klammer rechts 8">
            <a:extLst>
              <a:ext uri="{FF2B5EF4-FFF2-40B4-BE49-F238E27FC236}">
                <a16:creationId xmlns:a16="http://schemas.microsoft.com/office/drawing/2014/main" id="{E16FE83C-E936-D0A2-F202-47BA94B10C36}"/>
              </a:ext>
            </a:extLst>
          </p:cNvPr>
          <p:cNvSpPr/>
          <p:nvPr/>
        </p:nvSpPr>
        <p:spPr>
          <a:xfrm>
            <a:off x="7149263" y="2697451"/>
            <a:ext cx="302594" cy="3348785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B9BE2751-3C4D-59C8-7515-1729D3495BD1}"/>
              </a:ext>
            </a:extLst>
          </p:cNvPr>
          <p:cNvSpPr/>
          <p:nvPr/>
        </p:nvSpPr>
        <p:spPr>
          <a:xfrm>
            <a:off x="2487975" y="4128970"/>
            <a:ext cx="910670" cy="48574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ysClr val="windowText" lastClr="000000"/>
                </a:solidFill>
              </a:rPr>
              <a:t>Fin Phrase Dataset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66737269-EBBC-59A5-55B1-8DD41FBD5620}"/>
              </a:ext>
            </a:extLst>
          </p:cNvPr>
          <p:cNvSpPr/>
          <p:nvPr/>
        </p:nvSpPr>
        <p:spPr>
          <a:xfrm>
            <a:off x="7626374" y="4128970"/>
            <a:ext cx="910670" cy="48574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 err="1">
                <a:solidFill>
                  <a:sysClr val="windowText" lastClr="000000"/>
                </a:solidFill>
              </a:rPr>
              <a:t>Pretrained</a:t>
            </a:r>
            <a:r>
              <a:rPr lang="de-DE" sz="1100" dirty="0">
                <a:solidFill>
                  <a:sysClr val="windowText" lastClr="000000"/>
                </a:solidFill>
              </a:rPr>
              <a:t> </a:t>
            </a:r>
            <a:r>
              <a:rPr lang="de-DE" sz="1100" dirty="0" err="1">
                <a:solidFill>
                  <a:sysClr val="windowText" lastClr="000000"/>
                </a:solidFill>
              </a:rPr>
              <a:t>FinBert</a:t>
            </a:r>
            <a:r>
              <a:rPr lang="de-DE" sz="1100" dirty="0">
                <a:solidFill>
                  <a:sysClr val="windowText" lastClr="000000"/>
                </a:solidFill>
              </a:rPr>
              <a:t> Model</a:t>
            </a:r>
          </a:p>
        </p:txBody>
      </p:sp>
    </p:spTree>
    <p:extLst>
      <p:ext uri="{BB962C8B-B14F-4D97-AF65-F5344CB8AC3E}">
        <p14:creationId xmlns:p14="http://schemas.microsoft.com/office/powerpoint/2010/main" val="78480841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3"/>
          <p:cNvSpPr/>
          <p:nvPr/>
        </p:nvSpPr>
        <p:spPr>
          <a:xfrm>
            <a:off x="540000" y="1260000"/>
            <a:ext cx="10080000" cy="647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r>
              <a:rPr lang="de-DE" sz="28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III. Project </a:t>
            </a:r>
            <a:r>
              <a:rPr lang="de-DE" sz="2800" b="1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Steps</a:t>
            </a:r>
            <a:endParaRPr lang="de-DE" sz="2800" b="1" strike="noStrike" spc="-1" dirty="0">
              <a:solidFill>
                <a:srgbClr val="000000"/>
              </a:solidFill>
              <a:latin typeface="Arial"/>
              <a:ea typeface="DejaVu Sans"/>
            </a:endParaRPr>
          </a:p>
          <a:p>
            <a:pPr>
              <a:lnSpc>
                <a:spcPct val="100000"/>
              </a:lnSpc>
            </a:pPr>
            <a:endParaRPr lang="de-DE" sz="2800" b="1" strike="noStrike" spc="-1" dirty="0">
              <a:latin typeface="Arial"/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DBA77961-D247-5BA3-8233-CF535DE53699}"/>
              </a:ext>
            </a:extLst>
          </p:cNvPr>
          <p:cNvSpPr/>
          <p:nvPr/>
        </p:nvSpPr>
        <p:spPr>
          <a:xfrm>
            <a:off x="9545216" y="702732"/>
            <a:ext cx="1975272" cy="4233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800" b="1" dirty="0">
                <a:solidFill>
                  <a:schemeClr val="tx1"/>
                </a:solidFill>
              </a:rPr>
              <a:t>Model </a:t>
            </a:r>
            <a:r>
              <a:rPr lang="de-DE" sz="1800" b="1" dirty="0" err="1">
                <a:solidFill>
                  <a:schemeClr val="tx1"/>
                </a:solidFill>
              </a:rPr>
              <a:t>setup</a:t>
            </a:r>
            <a:endParaRPr lang="de-DE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66737269-EBBC-59A5-55B1-8DD41FBD5620}"/>
              </a:ext>
            </a:extLst>
          </p:cNvPr>
          <p:cNvSpPr/>
          <p:nvPr/>
        </p:nvSpPr>
        <p:spPr>
          <a:xfrm>
            <a:off x="540000" y="1816800"/>
            <a:ext cx="910670" cy="48574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 err="1">
                <a:solidFill>
                  <a:sysClr val="windowText" lastClr="000000"/>
                </a:solidFill>
              </a:rPr>
              <a:t>Pretrained</a:t>
            </a:r>
            <a:r>
              <a:rPr lang="de-DE" sz="1100" dirty="0">
                <a:solidFill>
                  <a:sysClr val="windowText" lastClr="000000"/>
                </a:solidFill>
              </a:rPr>
              <a:t> </a:t>
            </a:r>
            <a:r>
              <a:rPr lang="de-DE" sz="1100" dirty="0" err="1">
                <a:solidFill>
                  <a:sysClr val="windowText" lastClr="000000"/>
                </a:solidFill>
              </a:rPr>
              <a:t>FinBert</a:t>
            </a:r>
            <a:r>
              <a:rPr lang="de-DE" sz="1100" dirty="0">
                <a:solidFill>
                  <a:sysClr val="windowText" lastClr="000000"/>
                </a:solidFill>
              </a:rPr>
              <a:t> Model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C8EF706B-A62D-9372-DAC7-E3629B73E86C}"/>
              </a:ext>
            </a:extLst>
          </p:cNvPr>
          <p:cNvSpPr/>
          <p:nvPr/>
        </p:nvSpPr>
        <p:spPr>
          <a:xfrm>
            <a:off x="513622" y="2446341"/>
            <a:ext cx="937048" cy="4857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FinBERT</a:t>
            </a:r>
            <a:endParaRPr lang="de-DE" sz="12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9CE3E0C4-50C8-56A1-7D32-65E1492D28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4044" y="1758759"/>
            <a:ext cx="7772400" cy="2962656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930C95BD-D2F0-E68A-3A12-EC2FF6304F35}"/>
              </a:ext>
            </a:extLst>
          </p:cNvPr>
          <p:cNvSpPr/>
          <p:nvPr/>
        </p:nvSpPr>
        <p:spPr>
          <a:xfrm>
            <a:off x="4364010" y="2790721"/>
            <a:ext cx="2988511" cy="28272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00" dirty="0">
              <a:solidFill>
                <a:sysClr val="windowText" lastClr="000000"/>
              </a:solidFill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6C71D484-8729-8FDE-95EC-545FC50C78D7}"/>
              </a:ext>
            </a:extLst>
          </p:cNvPr>
          <p:cNvSpPr/>
          <p:nvPr/>
        </p:nvSpPr>
        <p:spPr>
          <a:xfrm>
            <a:off x="7991977" y="2207817"/>
            <a:ext cx="1217337" cy="28272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00" dirty="0">
              <a:solidFill>
                <a:sysClr val="windowText" lastClr="000000"/>
              </a:solidFill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1D72E6B3-421A-B329-BAA9-446CA1AB7752}"/>
              </a:ext>
            </a:extLst>
          </p:cNvPr>
          <p:cNvSpPr/>
          <p:nvPr/>
        </p:nvSpPr>
        <p:spPr>
          <a:xfrm>
            <a:off x="1967512" y="2407160"/>
            <a:ext cx="999623" cy="28272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9049581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3"/>
          <p:cNvSpPr/>
          <p:nvPr/>
        </p:nvSpPr>
        <p:spPr>
          <a:xfrm>
            <a:off x="540000" y="1260000"/>
            <a:ext cx="10080000" cy="647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r>
              <a:rPr lang="de-DE" sz="28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III. Project </a:t>
            </a:r>
            <a:r>
              <a:rPr lang="de-DE" sz="2800" b="1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Steps</a:t>
            </a:r>
            <a:endParaRPr lang="de-DE" sz="2800" b="1" strike="noStrike" spc="-1" dirty="0">
              <a:solidFill>
                <a:srgbClr val="000000"/>
              </a:solidFill>
              <a:latin typeface="Arial"/>
              <a:ea typeface="DejaVu Sans"/>
            </a:endParaRPr>
          </a:p>
          <a:p>
            <a:pPr>
              <a:lnSpc>
                <a:spcPct val="100000"/>
              </a:lnSpc>
            </a:pPr>
            <a:endParaRPr lang="de-DE" sz="2800" b="1" strike="noStrike" spc="-1" dirty="0">
              <a:latin typeface="Arial"/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DBA77961-D247-5BA3-8233-CF535DE53699}"/>
              </a:ext>
            </a:extLst>
          </p:cNvPr>
          <p:cNvSpPr/>
          <p:nvPr/>
        </p:nvSpPr>
        <p:spPr>
          <a:xfrm>
            <a:off x="9545216" y="702732"/>
            <a:ext cx="1975272" cy="4233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800" b="1" dirty="0">
                <a:solidFill>
                  <a:schemeClr val="tx1"/>
                </a:solidFill>
              </a:rPr>
              <a:t>Model </a:t>
            </a:r>
            <a:r>
              <a:rPr lang="de-DE" sz="1800" b="1" dirty="0" err="1">
                <a:solidFill>
                  <a:schemeClr val="tx1"/>
                </a:solidFill>
              </a:rPr>
              <a:t>setup</a:t>
            </a:r>
            <a:endParaRPr lang="de-DE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pic>
        <p:nvPicPr>
          <p:cNvPr id="38" name="Grafik 37">
            <a:extLst>
              <a:ext uri="{FF2B5EF4-FFF2-40B4-BE49-F238E27FC236}">
                <a16:creationId xmlns:a16="http://schemas.microsoft.com/office/drawing/2014/main" id="{29A2FE30-655E-5D14-873C-A1E4C8C866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6724" y="1995456"/>
            <a:ext cx="3901005" cy="4002644"/>
          </a:xfrm>
          <a:prstGeom prst="rect">
            <a:avLst/>
          </a:prstGeom>
        </p:spPr>
      </p:pic>
      <p:pic>
        <p:nvPicPr>
          <p:cNvPr id="39" name="Grafik 38">
            <a:extLst>
              <a:ext uri="{FF2B5EF4-FFF2-40B4-BE49-F238E27FC236}">
                <a16:creationId xmlns:a16="http://schemas.microsoft.com/office/drawing/2014/main" id="{A50E3244-28A6-E6B6-7857-2CAAEAC49D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2760" y="2129745"/>
            <a:ext cx="3877565" cy="3868355"/>
          </a:xfrm>
          <a:prstGeom prst="rect">
            <a:avLst/>
          </a:prstGeom>
        </p:spPr>
      </p:pic>
      <p:sp>
        <p:nvSpPr>
          <p:cNvPr id="40" name="Rechteck 39">
            <a:extLst>
              <a:ext uri="{FF2B5EF4-FFF2-40B4-BE49-F238E27FC236}">
                <a16:creationId xmlns:a16="http://schemas.microsoft.com/office/drawing/2014/main" id="{D7091F06-D66A-140E-DE95-8C1300F5E4BF}"/>
              </a:ext>
            </a:extLst>
          </p:cNvPr>
          <p:cNvSpPr/>
          <p:nvPr/>
        </p:nvSpPr>
        <p:spPr>
          <a:xfrm>
            <a:off x="540000" y="1798701"/>
            <a:ext cx="910670" cy="48574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ysClr val="windowText" lastClr="000000"/>
                </a:solidFill>
                <a:hlinkClick r:id="rId4"/>
              </a:rPr>
              <a:t>Models</a:t>
            </a:r>
            <a:endParaRPr lang="de-DE" sz="11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233536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3"/>
          <p:cNvSpPr/>
          <p:nvPr/>
        </p:nvSpPr>
        <p:spPr>
          <a:xfrm>
            <a:off x="540000" y="1260000"/>
            <a:ext cx="10080000" cy="647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r>
              <a:rPr lang="de-DE" sz="28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III. Project </a:t>
            </a:r>
            <a:r>
              <a:rPr lang="de-DE" sz="2800" b="1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Steps</a:t>
            </a:r>
            <a:endParaRPr lang="de-DE" sz="2800" b="1" strike="noStrike" spc="-1" dirty="0">
              <a:solidFill>
                <a:srgbClr val="000000"/>
              </a:solidFill>
              <a:latin typeface="Arial"/>
              <a:ea typeface="DejaVu Sans"/>
            </a:endParaRPr>
          </a:p>
          <a:p>
            <a:pPr>
              <a:lnSpc>
                <a:spcPct val="100000"/>
              </a:lnSpc>
            </a:pPr>
            <a:endParaRPr lang="de-DE" sz="2800" b="1" strike="noStrike" spc="-1" dirty="0">
              <a:latin typeface="Arial"/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DBA77961-D247-5BA3-8233-CF535DE53699}"/>
              </a:ext>
            </a:extLst>
          </p:cNvPr>
          <p:cNvSpPr/>
          <p:nvPr/>
        </p:nvSpPr>
        <p:spPr>
          <a:xfrm>
            <a:off x="9545216" y="702732"/>
            <a:ext cx="1975272" cy="4233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800" b="1" dirty="0">
                <a:solidFill>
                  <a:schemeClr val="tx1"/>
                </a:solidFill>
              </a:rPr>
              <a:t>Model </a:t>
            </a:r>
            <a:r>
              <a:rPr lang="de-DE" sz="1800" b="1" dirty="0" err="1">
                <a:solidFill>
                  <a:schemeClr val="tx1"/>
                </a:solidFill>
              </a:rPr>
              <a:t>setup</a:t>
            </a:r>
            <a:endParaRPr lang="de-DE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48DAE2C0-C37D-585F-BBD1-067D0922B709}"/>
              </a:ext>
            </a:extLst>
          </p:cNvPr>
          <p:cNvSpPr/>
          <p:nvPr/>
        </p:nvSpPr>
        <p:spPr>
          <a:xfrm>
            <a:off x="4505276" y="1500393"/>
            <a:ext cx="2509935" cy="9517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Trained</a:t>
            </a:r>
            <a:r>
              <a:rPr lang="de-DE" dirty="0">
                <a:solidFill>
                  <a:schemeClr val="tx1"/>
                </a:solidFill>
              </a:rPr>
              <a:t> Models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9102BD81-328E-9BFC-D3C9-3588C070E1E3}"/>
              </a:ext>
            </a:extLst>
          </p:cNvPr>
          <p:cNvSpPr/>
          <p:nvPr/>
        </p:nvSpPr>
        <p:spPr>
          <a:xfrm>
            <a:off x="239780" y="2866861"/>
            <a:ext cx="2509935" cy="9517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Default Model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A77F0F49-9D6B-B2A1-0F47-C9346703304B}"/>
              </a:ext>
            </a:extLst>
          </p:cNvPr>
          <p:cNvSpPr/>
          <p:nvPr/>
        </p:nvSpPr>
        <p:spPr>
          <a:xfrm>
            <a:off x="3070065" y="2866861"/>
            <a:ext cx="2509935" cy="9517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Self-</a:t>
            </a:r>
            <a:r>
              <a:rPr lang="de-DE" dirty="0" err="1">
                <a:solidFill>
                  <a:schemeClr val="tx1"/>
                </a:solidFill>
              </a:rPr>
              <a:t>trained</a:t>
            </a:r>
            <a:r>
              <a:rPr lang="de-DE" dirty="0">
                <a:solidFill>
                  <a:schemeClr val="tx1"/>
                </a:solidFill>
              </a:rPr>
              <a:t> on Fin Phrase Dataset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F03FDECD-C0FA-719F-0433-4C0BF3A0E28F}"/>
              </a:ext>
            </a:extLst>
          </p:cNvPr>
          <p:cNvSpPr/>
          <p:nvPr/>
        </p:nvSpPr>
        <p:spPr>
          <a:xfrm>
            <a:off x="5780607" y="2866861"/>
            <a:ext cx="2509935" cy="9517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Tuned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FinBert</a:t>
            </a:r>
            <a:r>
              <a:rPr lang="de-DE" dirty="0">
                <a:solidFill>
                  <a:schemeClr val="tx1"/>
                </a:solidFill>
              </a:rPr>
              <a:t> Model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D87C739A-B8B9-A015-C6FA-254A34E3898B}"/>
              </a:ext>
            </a:extLst>
          </p:cNvPr>
          <p:cNvSpPr/>
          <p:nvPr/>
        </p:nvSpPr>
        <p:spPr>
          <a:xfrm>
            <a:off x="8550243" y="2872337"/>
            <a:ext cx="2509935" cy="9517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Tuned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BertBaseUnCased</a:t>
            </a:r>
            <a:r>
              <a:rPr lang="de-DE" dirty="0">
                <a:solidFill>
                  <a:schemeClr val="tx1"/>
                </a:solidFill>
              </a:rPr>
              <a:t> Model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50ED103C-ACF1-48E3-D7C2-271A851D0FF0}"/>
              </a:ext>
            </a:extLst>
          </p:cNvPr>
          <p:cNvSpPr/>
          <p:nvPr/>
        </p:nvSpPr>
        <p:spPr>
          <a:xfrm>
            <a:off x="239780" y="4077441"/>
            <a:ext cx="2509935" cy="11844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err="1">
                <a:solidFill>
                  <a:schemeClr val="tx1"/>
                </a:solidFill>
              </a:rPr>
              <a:t>Hugging</a:t>
            </a:r>
            <a:r>
              <a:rPr lang="de-DE" sz="1600" dirty="0">
                <a:solidFill>
                  <a:schemeClr val="tx1"/>
                </a:solidFill>
              </a:rPr>
              <a:t> Face Pipeline: </a:t>
            </a:r>
            <a:r>
              <a:rPr lang="de-DE" sz="1600" b="1" dirty="0">
                <a:solidFill>
                  <a:schemeClr val="tx1"/>
                </a:solidFill>
              </a:rPr>
              <a:t>distilbert-base-uncased-finetuned-sst-2-english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040576EB-54F6-CD13-E4D0-546C23297E1E}"/>
              </a:ext>
            </a:extLst>
          </p:cNvPr>
          <p:cNvSpPr/>
          <p:nvPr/>
        </p:nvSpPr>
        <p:spPr>
          <a:xfrm>
            <a:off x="8550242" y="4077441"/>
            <a:ext cx="2509935" cy="11844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err="1">
                <a:solidFill>
                  <a:schemeClr val="tx1"/>
                </a:solidFill>
              </a:rPr>
              <a:t>Hugging</a:t>
            </a:r>
            <a:r>
              <a:rPr lang="de-DE" sz="1600" dirty="0">
                <a:solidFill>
                  <a:schemeClr val="tx1"/>
                </a:solidFill>
              </a:rPr>
              <a:t> Face: </a:t>
            </a:r>
          </a:p>
          <a:p>
            <a:pPr algn="ctr"/>
            <a:r>
              <a:rPr lang="de-DE" sz="1600" b="1" dirty="0" err="1">
                <a:solidFill>
                  <a:schemeClr val="tx1"/>
                </a:solidFill>
              </a:rPr>
              <a:t>bert</a:t>
            </a:r>
            <a:r>
              <a:rPr lang="de-DE" sz="1600" b="1" dirty="0">
                <a:solidFill>
                  <a:schemeClr val="tx1"/>
                </a:solidFill>
              </a:rPr>
              <a:t>-base-</a:t>
            </a:r>
            <a:r>
              <a:rPr lang="de-DE" sz="1600" b="1" dirty="0" err="1">
                <a:solidFill>
                  <a:schemeClr val="tx1"/>
                </a:solidFill>
              </a:rPr>
              <a:t>uncased</a:t>
            </a:r>
            <a:endParaRPr lang="de-DE" sz="1600" b="1" dirty="0">
              <a:solidFill>
                <a:schemeClr val="tx1"/>
              </a:solidFill>
            </a:endParaRP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A2E4B375-C088-FB75-A897-B923DD34BA7D}"/>
              </a:ext>
            </a:extLst>
          </p:cNvPr>
          <p:cNvSpPr/>
          <p:nvPr/>
        </p:nvSpPr>
        <p:spPr>
          <a:xfrm>
            <a:off x="8550242" y="5404217"/>
            <a:ext cx="2509935" cy="5922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tx1"/>
                </a:solidFill>
              </a:rPr>
              <a:t>nlp_sentiment_model_pretrained_1.py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55439640-7CDC-023D-7E3B-5E0E4B83E3DE}"/>
              </a:ext>
            </a:extLst>
          </p:cNvPr>
          <p:cNvSpPr/>
          <p:nvPr/>
        </p:nvSpPr>
        <p:spPr>
          <a:xfrm>
            <a:off x="3070065" y="5404217"/>
            <a:ext cx="2509935" cy="5922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err="1">
                <a:solidFill>
                  <a:schemeClr val="tx1"/>
                </a:solidFill>
              </a:rPr>
              <a:t>nlp_sentiment_model.py</a:t>
            </a:r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608263DC-D7A8-6558-4666-518E5FECFAD0}"/>
              </a:ext>
            </a:extLst>
          </p:cNvPr>
          <p:cNvSpPr/>
          <p:nvPr/>
        </p:nvSpPr>
        <p:spPr>
          <a:xfrm>
            <a:off x="239779" y="5404217"/>
            <a:ext cx="2509935" cy="5922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tx1"/>
                </a:solidFill>
              </a:rPr>
              <a:t>nlp_sentiment_model_pretrained_2.py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05302D45-E0F6-DEF7-1C9D-6A6E2B43D944}"/>
              </a:ext>
            </a:extLst>
          </p:cNvPr>
          <p:cNvSpPr/>
          <p:nvPr/>
        </p:nvSpPr>
        <p:spPr>
          <a:xfrm>
            <a:off x="5780606" y="5404217"/>
            <a:ext cx="2509935" cy="5922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err="1">
                <a:solidFill>
                  <a:schemeClr val="tx1"/>
                </a:solidFill>
              </a:rPr>
              <a:t>nlp_sentiment_model_FinBert.py</a:t>
            </a:r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ACD55BEE-B3DD-4DAA-F9C1-86443E2FFD73}"/>
              </a:ext>
            </a:extLst>
          </p:cNvPr>
          <p:cNvSpPr/>
          <p:nvPr/>
        </p:nvSpPr>
        <p:spPr>
          <a:xfrm>
            <a:off x="5780606" y="4077441"/>
            <a:ext cx="2509935" cy="11844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err="1">
                <a:solidFill>
                  <a:schemeClr val="tx1"/>
                </a:solidFill>
              </a:rPr>
              <a:t>Hugging</a:t>
            </a:r>
            <a:r>
              <a:rPr lang="de-DE" sz="1600" dirty="0">
                <a:solidFill>
                  <a:schemeClr val="tx1"/>
                </a:solidFill>
              </a:rPr>
              <a:t> Face: </a:t>
            </a:r>
          </a:p>
          <a:p>
            <a:pPr algn="ctr"/>
            <a:r>
              <a:rPr lang="de-DE" sz="1600" b="1" dirty="0" err="1">
                <a:solidFill>
                  <a:schemeClr val="tx1"/>
                </a:solidFill>
              </a:rPr>
              <a:t>ProsusAI</a:t>
            </a:r>
            <a:r>
              <a:rPr lang="de-DE" sz="1600" b="1" dirty="0">
                <a:solidFill>
                  <a:schemeClr val="tx1"/>
                </a:solidFill>
              </a:rPr>
              <a:t>/</a:t>
            </a:r>
            <a:r>
              <a:rPr lang="de-DE" sz="1600" b="1" dirty="0" err="1">
                <a:solidFill>
                  <a:schemeClr val="tx1"/>
                </a:solidFill>
              </a:rPr>
              <a:t>finbert</a:t>
            </a:r>
            <a:endParaRPr lang="de-DE" sz="1600" b="1" dirty="0">
              <a:solidFill>
                <a:schemeClr val="tx1"/>
              </a:solidFill>
            </a:endParaRPr>
          </a:p>
        </p:txBody>
      </p:sp>
      <p:sp>
        <p:nvSpPr>
          <p:cNvPr id="23" name="Pfeil nach unten 22">
            <a:extLst>
              <a:ext uri="{FF2B5EF4-FFF2-40B4-BE49-F238E27FC236}">
                <a16:creationId xmlns:a16="http://schemas.microsoft.com/office/drawing/2014/main" id="{A42B3E96-F1B8-651C-E65F-3D38C381149A}"/>
              </a:ext>
            </a:extLst>
          </p:cNvPr>
          <p:cNvSpPr/>
          <p:nvPr/>
        </p:nvSpPr>
        <p:spPr>
          <a:xfrm>
            <a:off x="6641986" y="3859353"/>
            <a:ext cx="746449" cy="177318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Pfeil nach unten 23">
            <a:extLst>
              <a:ext uri="{FF2B5EF4-FFF2-40B4-BE49-F238E27FC236}">
                <a16:creationId xmlns:a16="http://schemas.microsoft.com/office/drawing/2014/main" id="{3AEC8243-2004-8E6A-3FE9-4F953A4852DC}"/>
              </a:ext>
            </a:extLst>
          </p:cNvPr>
          <p:cNvSpPr/>
          <p:nvPr/>
        </p:nvSpPr>
        <p:spPr>
          <a:xfrm>
            <a:off x="9431984" y="3877723"/>
            <a:ext cx="746449" cy="177318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Pfeil nach unten 24">
            <a:extLst>
              <a:ext uri="{FF2B5EF4-FFF2-40B4-BE49-F238E27FC236}">
                <a16:creationId xmlns:a16="http://schemas.microsoft.com/office/drawing/2014/main" id="{3FCA6EF0-BD07-0C97-3812-43C3A84BD8E5}"/>
              </a:ext>
            </a:extLst>
          </p:cNvPr>
          <p:cNvSpPr/>
          <p:nvPr/>
        </p:nvSpPr>
        <p:spPr>
          <a:xfrm>
            <a:off x="1121521" y="3872247"/>
            <a:ext cx="746449" cy="177318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Pfeil nach unten 25">
            <a:extLst>
              <a:ext uri="{FF2B5EF4-FFF2-40B4-BE49-F238E27FC236}">
                <a16:creationId xmlns:a16="http://schemas.microsoft.com/office/drawing/2014/main" id="{8FC4AA80-F25F-42D0-71D9-07D899ACB94E}"/>
              </a:ext>
            </a:extLst>
          </p:cNvPr>
          <p:cNvSpPr/>
          <p:nvPr/>
        </p:nvSpPr>
        <p:spPr>
          <a:xfrm>
            <a:off x="3951807" y="3881423"/>
            <a:ext cx="746449" cy="1380471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EFE8D1FA-49CF-3094-1008-42DEA74CD94D}"/>
              </a:ext>
            </a:extLst>
          </p:cNvPr>
          <p:cNvCxnSpPr>
            <a:stCxn id="4" idx="2"/>
            <a:endCxn id="9" idx="0"/>
          </p:cNvCxnSpPr>
          <p:nvPr/>
        </p:nvCxnSpPr>
        <p:spPr>
          <a:xfrm flipH="1">
            <a:off x="1494748" y="2452116"/>
            <a:ext cx="4265496" cy="4147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38C6C27A-906F-C366-0FDD-8D2823A8795E}"/>
              </a:ext>
            </a:extLst>
          </p:cNvPr>
          <p:cNvCxnSpPr>
            <a:cxnSpLocks/>
            <a:stCxn id="4" idx="2"/>
            <a:endCxn id="11" idx="0"/>
          </p:cNvCxnSpPr>
          <p:nvPr/>
        </p:nvCxnSpPr>
        <p:spPr>
          <a:xfrm flipH="1">
            <a:off x="4325033" y="2452116"/>
            <a:ext cx="1435211" cy="4147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FDA62082-413E-0C65-B36A-1192E266F34F}"/>
              </a:ext>
            </a:extLst>
          </p:cNvPr>
          <p:cNvCxnSpPr>
            <a:cxnSpLocks/>
            <a:stCxn id="4" idx="2"/>
            <a:endCxn id="14" idx="0"/>
          </p:cNvCxnSpPr>
          <p:nvPr/>
        </p:nvCxnSpPr>
        <p:spPr>
          <a:xfrm>
            <a:off x="5760244" y="2452116"/>
            <a:ext cx="1275331" cy="4147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B938D4F9-5A0C-8465-D9CA-8D0E6A8504F4}"/>
              </a:ext>
            </a:extLst>
          </p:cNvPr>
          <p:cNvCxnSpPr>
            <a:cxnSpLocks/>
            <a:stCxn id="4" idx="2"/>
            <a:endCxn id="15" idx="0"/>
          </p:cNvCxnSpPr>
          <p:nvPr/>
        </p:nvCxnSpPr>
        <p:spPr>
          <a:xfrm>
            <a:off x="5760244" y="2452116"/>
            <a:ext cx="4044967" cy="4202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2460807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3"/>
          <p:cNvSpPr/>
          <p:nvPr/>
        </p:nvSpPr>
        <p:spPr>
          <a:xfrm>
            <a:off x="540000" y="1260000"/>
            <a:ext cx="10080000" cy="647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r>
              <a:rPr lang="de-DE" sz="28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III. Project </a:t>
            </a:r>
            <a:r>
              <a:rPr lang="de-DE" sz="2800" b="1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Steps</a:t>
            </a:r>
            <a:endParaRPr lang="de-DE" sz="2800" b="1" strike="noStrike" spc="-1" dirty="0">
              <a:solidFill>
                <a:srgbClr val="000000"/>
              </a:solidFill>
              <a:latin typeface="Arial"/>
              <a:ea typeface="DejaVu Sans"/>
            </a:endParaRPr>
          </a:p>
          <a:p>
            <a:pPr>
              <a:lnSpc>
                <a:spcPct val="100000"/>
              </a:lnSpc>
            </a:pPr>
            <a:endParaRPr lang="de-DE" sz="2800" b="1" strike="noStrike" spc="-1" dirty="0">
              <a:latin typeface="Arial"/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DBA77961-D247-5BA3-8233-CF535DE53699}"/>
              </a:ext>
            </a:extLst>
          </p:cNvPr>
          <p:cNvSpPr/>
          <p:nvPr/>
        </p:nvSpPr>
        <p:spPr>
          <a:xfrm>
            <a:off x="9545216" y="702732"/>
            <a:ext cx="1975272" cy="4233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800" b="1" dirty="0">
                <a:solidFill>
                  <a:schemeClr val="tx1"/>
                </a:solidFill>
              </a:rPr>
              <a:t>Model </a:t>
            </a:r>
            <a:r>
              <a:rPr lang="de-DE" sz="1800" b="1" dirty="0" err="1">
                <a:solidFill>
                  <a:schemeClr val="tx1"/>
                </a:solidFill>
              </a:rPr>
              <a:t>setup</a:t>
            </a:r>
            <a:endParaRPr lang="de-DE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265FF50A-8D96-7268-F10D-DF2649730818}"/>
              </a:ext>
            </a:extLst>
          </p:cNvPr>
          <p:cNvSpPr/>
          <p:nvPr/>
        </p:nvSpPr>
        <p:spPr>
          <a:xfrm>
            <a:off x="540000" y="1816800"/>
            <a:ext cx="910670" cy="48574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dirty="0">
                <a:solidFill>
                  <a:schemeClr val="tx1"/>
                </a:solidFill>
              </a:rPr>
              <a:t>Self-</a:t>
            </a:r>
            <a:r>
              <a:rPr lang="de-DE" sz="900" dirty="0" err="1">
                <a:solidFill>
                  <a:schemeClr val="tx1"/>
                </a:solidFill>
              </a:rPr>
              <a:t>trained</a:t>
            </a:r>
            <a:r>
              <a:rPr lang="de-DE" sz="900" dirty="0">
                <a:solidFill>
                  <a:schemeClr val="tx1"/>
                </a:solidFill>
              </a:rPr>
              <a:t> on Fin Phrase Dataset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C46A979E-B4A9-7529-93ED-96589515DC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1748" y="2864697"/>
            <a:ext cx="9163500" cy="2260599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C8F81145-946E-0B8E-CC8E-D59CCB002F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98" y="2864696"/>
            <a:ext cx="2211572" cy="226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186741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Christian-Albrechts-Universität zu Kiel | Hochschulen | ME2BE">
            <a:extLst>
              <a:ext uri="{FF2B5EF4-FFF2-40B4-BE49-F238E27FC236}">
                <a16:creationId xmlns:a16="http://schemas.microsoft.com/office/drawing/2014/main" id="{1ED7CE91-FEF0-8C79-91C6-8CCD91EB18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4638" y="-1"/>
            <a:ext cx="9715762" cy="6480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DA137403-DB07-2749-9E35-15BD446D2D71}"/>
              </a:ext>
            </a:extLst>
          </p:cNvPr>
          <p:cNvSpPr/>
          <p:nvPr/>
        </p:nvSpPr>
        <p:spPr>
          <a:xfrm>
            <a:off x="89" y="-1"/>
            <a:ext cx="3406438" cy="6480175"/>
          </a:xfrm>
          <a:prstGeom prst="rect">
            <a:avLst/>
          </a:prstGeom>
          <a:solidFill>
            <a:srgbClr val="9A1B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701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AF58884E-108D-3748-B437-FC2DA44109DE}"/>
              </a:ext>
            </a:extLst>
          </p:cNvPr>
          <p:cNvSpPr/>
          <p:nvPr/>
        </p:nvSpPr>
        <p:spPr>
          <a:xfrm>
            <a:off x="89" y="2403448"/>
            <a:ext cx="3406438" cy="21139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646" b="1" dirty="0"/>
              <a:t>III. Project </a:t>
            </a:r>
            <a:r>
              <a:rPr lang="de-DE" sz="2646" b="1" dirty="0" err="1"/>
              <a:t>Steps</a:t>
            </a:r>
            <a:endParaRPr lang="de-DE" sz="2646" b="1" dirty="0"/>
          </a:p>
          <a:p>
            <a:pPr algn="ctr"/>
            <a:r>
              <a:rPr lang="de-DE" sz="2800" b="1" dirty="0"/>
              <a:t>Model </a:t>
            </a:r>
            <a:r>
              <a:rPr lang="de-DE" sz="2800" b="1" dirty="0" err="1"/>
              <a:t>training</a:t>
            </a:r>
            <a:endParaRPr lang="de-DE" sz="2800" b="1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A2764E3-B579-BED2-D9D6-64E7599595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8539" y="-1"/>
            <a:ext cx="1851861" cy="536241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50D6C09F-D31C-FD09-FE35-C75E5966310C}"/>
              </a:ext>
            </a:extLst>
          </p:cNvPr>
          <p:cNvSpPr txBox="1"/>
          <p:nvPr/>
        </p:nvSpPr>
        <p:spPr>
          <a:xfrm>
            <a:off x="3406526" y="6276600"/>
            <a:ext cx="7984051" cy="208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78"/>
              <a:t>Bildquelle: </a:t>
            </a:r>
          </a:p>
          <a:p>
            <a:r>
              <a:rPr lang="de-DE" sz="378"/>
              <a:t>https://</a:t>
            </a:r>
            <a:r>
              <a:rPr lang="de-DE" sz="378" err="1"/>
              <a:t>www.google.com</a:t>
            </a:r>
            <a:r>
              <a:rPr lang="de-DE" sz="378"/>
              <a:t>/</a:t>
            </a:r>
            <a:r>
              <a:rPr lang="de-DE" sz="378" err="1"/>
              <a:t>url?sa</a:t>
            </a:r>
            <a:r>
              <a:rPr lang="de-DE" sz="378"/>
              <a:t>=</a:t>
            </a:r>
            <a:r>
              <a:rPr lang="de-DE" sz="378" err="1"/>
              <a:t>i&amp;url</a:t>
            </a:r>
            <a:r>
              <a:rPr lang="de-DE" sz="378"/>
              <a:t>=https%3A%2F%2Fme2be.de%2Fhochschulen%2Fcau-christian-albrechts-universitaet-zu-kiel%2F&amp;psig=AOvVaw3pyzL9cEIYeIjpIqHRPR5F&amp;ust=1667135603618000&amp;source=</a:t>
            </a:r>
            <a:r>
              <a:rPr lang="de-DE" sz="378" err="1"/>
              <a:t>images&amp;cd</a:t>
            </a:r>
            <a:r>
              <a:rPr lang="de-DE" sz="378"/>
              <a:t>=</a:t>
            </a:r>
            <a:r>
              <a:rPr lang="de-DE" sz="378" err="1"/>
              <a:t>vfe&amp;ved</a:t>
            </a:r>
            <a:r>
              <a:rPr lang="de-DE" sz="378"/>
              <a:t>=0CAoQjRxqFwoTCKDeyqLChfsCFQAAAAAdAAAAABAM</a:t>
            </a:r>
          </a:p>
        </p:txBody>
      </p:sp>
    </p:spTree>
    <p:extLst>
      <p:ext uri="{BB962C8B-B14F-4D97-AF65-F5344CB8AC3E}">
        <p14:creationId xmlns:p14="http://schemas.microsoft.com/office/powerpoint/2010/main" val="332991564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3"/>
          <p:cNvSpPr/>
          <p:nvPr/>
        </p:nvSpPr>
        <p:spPr>
          <a:xfrm>
            <a:off x="540000" y="1260000"/>
            <a:ext cx="10080000" cy="647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r>
              <a:rPr lang="de-DE" sz="28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III. Project </a:t>
            </a:r>
            <a:r>
              <a:rPr lang="de-DE" sz="2800" b="1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Steps</a:t>
            </a:r>
            <a:endParaRPr lang="de-DE" sz="2800" b="1" strike="noStrike" spc="-1" dirty="0">
              <a:solidFill>
                <a:srgbClr val="000000"/>
              </a:solidFill>
              <a:latin typeface="Arial"/>
              <a:ea typeface="DejaVu Sans"/>
            </a:endParaRPr>
          </a:p>
          <a:p>
            <a:pPr>
              <a:lnSpc>
                <a:spcPct val="100000"/>
              </a:lnSpc>
            </a:pPr>
            <a:endParaRPr lang="de-DE" sz="2800" b="1" strike="noStrike" spc="-1" dirty="0">
              <a:latin typeface="Arial"/>
            </a:endParaRPr>
          </a:p>
        </p:txBody>
      </p:sp>
      <p:sp>
        <p:nvSpPr>
          <p:cNvPr id="3" name="CustomShape 1"/>
          <p:cNvSpPr/>
          <p:nvPr/>
        </p:nvSpPr>
        <p:spPr>
          <a:xfrm>
            <a:off x="540000" y="2160000"/>
            <a:ext cx="10079640" cy="2160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endParaRPr lang="de-DE" sz="1600" spc="-1" dirty="0">
              <a:solidFill>
                <a:srgbClr val="000000"/>
              </a:solidFill>
            </a:endParaRPr>
          </a:p>
        </p:txBody>
      </p:sp>
      <p:sp>
        <p:nvSpPr>
          <p:cNvPr id="4" name="Abgerundetes Rechteck 3">
            <a:extLst>
              <a:ext uri="{FF2B5EF4-FFF2-40B4-BE49-F238E27FC236}">
                <a16:creationId xmlns:a16="http://schemas.microsoft.com/office/drawing/2014/main" id="{97C4E30A-134A-1247-D447-2882CFCC35E0}"/>
              </a:ext>
            </a:extLst>
          </p:cNvPr>
          <p:cNvSpPr/>
          <p:nvPr/>
        </p:nvSpPr>
        <p:spPr>
          <a:xfrm>
            <a:off x="3251435" y="2041070"/>
            <a:ext cx="1600200" cy="661307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Data Aggregation</a:t>
            </a:r>
          </a:p>
        </p:txBody>
      </p:sp>
      <p:sp>
        <p:nvSpPr>
          <p:cNvPr id="5" name="Abgerundetes Rechteck 4">
            <a:extLst>
              <a:ext uri="{FF2B5EF4-FFF2-40B4-BE49-F238E27FC236}">
                <a16:creationId xmlns:a16="http://schemas.microsoft.com/office/drawing/2014/main" id="{F57DA7C3-84C8-ADDD-471C-EC66047D292D}"/>
              </a:ext>
            </a:extLst>
          </p:cNvPr>
          <p:cNvSpPr/>
          <p:nvPr/>
        </p:nvSpPr>
        <p:spPr>
          <a:xfrm>
            <a:off x="5774273" y="2041070"/>
            <a:ext cx="2328386" cy="661307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Data </a:t>
            </a:r>
            <a:r>
              <a:rPr lang="de-DE" dirty="0" err="1"/>
              <a:t>Cleaning</a:t>
            </a:r>
            <a:r>
              <a:rPr lang="de-DE" dirty="0"/>
              <a:t>/</a:t>
            </a:r>
            <a:r>
              <a:rPr lang="de-DE" dirty="0" err="1"/>
              <a:t>Formatting</a:t>
            </a:r>
            <a:endParaRPr lang="de-DE" dirty="0"/>
          </a:p>
        </p:txBody>
      </p:sp>
      <p:sp>
        <p:nvSpPr>
          <p:cNvPr id="6" name="Abgerundetes Rechteck 5">
            <a:extLst>
              <a:ext uri="{FF2B5EF4-FFF2-40B4-BE49-F238E27FC236}">
                <a16:creationId xmlns:a16="http://schemas.microsoft.com/office/drawing/2014/main" id="{E9753D19-9FBD-59FE-7752-DBA0D51CD6EC}"/>
              </a:ext>
            </a:extLst>
          </p:cNvPr>
          <p:cNvSpPr/>
          <p:nvPr/>
        </p:nvSpPr>
        <p:spPr>
          <a:xfrm>
            <a:off x="9322410" y="2041070"/>
            <a:ext cx="1297230" cy="661307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Data </a:t>
            </a:r>
            <a:r>
              <a:rPr lang="de-DE" dirty="0" err="1"/>
              <a:t>Selection</a:t>
            </a:r>
            <a:endParaRPr lang="de-DE" dirty="0"/>
          </a:p>
        </p:txBody>
      </p:sp>
      <p:sp>
        <p:nvSpPr>
          <p:cNvPr id="7" name="Abgerundetes Rechteck 6">
            <a:extLst>
              <a:ext uri="{FF2B5EF4-FFF2-40B4-BE49-F238E27FC236}">
                <a16:creationId xmlns:a16="http://schemas.microsoft.com/office/drawing/2014/main" id="{F1FDC2B3-004E-DD71-A7C6-870DFFD21319}"/>
              </a:ext>
            </a:extLst>
          </p:cNvPr>
          <p:cNvSpPr/>
          <p:nvPr/>
        </p:nvSpPr>
        <p:spPr>
          <a:xfrm>
            <a:off x="540000" y="2041070"/>
            <a:ext cx="1600200" cy="661307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Data Research</a:t>
            </a:r>
          </a:p>
        </p:txBody>
      </p:sp>
      <p:sp>
        <p:nvSpPr>
          <p:cNvPr id="8" name="Abgerundetes Rechteck 7">
            <a:extLst>
              <a:ext uri="{FF2B5EF4-FFF2-40B4-BE49-F238E27FC236}">
                <a16:creationId xmlns:a16="http://schemas.microsoft.com/office/drawing/2014/main" id="{C501E041-9D24-0FF3-5CB8-ACC281C2DFF8}"/>
              </a:ext>
            </a:extLst>
          </p:cNvPr>
          <p:cNvSpPr/>
          <p:nvPr/>
        </p:nvSpPr>
        <p:spPr>
          <a:xfrm>
            <a:off x="8945915" y="3447139"/>
            <a:ext cx="1672521" cy="661307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Data/Feature Engineering</a:t>
            </a:r>
          </a:p>
        </p:txBody>
      </p:sp>
      <p:sp>
        <p:nvSpPr>
          <p:cNvPr id="9" name="Abgerundetes Rechteck 8">
            <a:extLst>
              <a:ext uri="{FF2B5EF4-FFF2-40B4-BE49-F238E27FC236}">
                <a16:creationId xmlns:a16="http://schemas.microsoft.com/office/drawing/2014/main" id="{747E8EE8-53E8-72F6-7C52-4EACFA4AA871}"/>
              </a:ext>
            </a:extLst>
          </p:cNvPr>
          <p:cNvSpPr/>
          <p:nvPr/>
        </p:nvSpPr>
        <p:spPr>
          <a:xfrm>
            <a:off x="4527980" y="3447138"/>
            <a:ext cx="2103680" cy="661307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Model </a:t>
            </a:r>
            <a:r>
              <a:rPr lang="de-DE" dirty="0" err="1"/>
              <a:t>setup</a:t>
            </a:r>
            <a:r>
              <a:rPr lang="de-DE" dirty="0"/>
              <a:t>: NLP Classification</a:t>
            </a:r>
          </a:p>
        </p:txBody>
      </p:sp>
      <p:sp>
        <p:nvSpPr>
          <p:cNvPr id="10" name="Abgerundetes Rechteck 9">
            <a:extLst>
              <a:ext uri="{FF2B5EF4-FFF2-40B4-BE49-F238E27FC236}">
                <a16:creationId xmlns:a16="http://schemas.microsoft.com/office/drawing/2014/main" id="{5C4B216B-7E91-A75A-48B1-C007F03DF51D}"/>
              </a:ext>
            </a:extLst>
          </p:cNvPr>
          <p:cNvSpPr/>
          <p:nvPr/>
        </p:nvSpPr>
        <p:spPr>
          <a:xfrm>
            <a:off x="538748" y="4734111"/>
            <a:ext cx="1518652" cy="661307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Model </a:t>
            </a:r>
            <a:r>
              <a:rPr lang="de-DE" dirty="0" err="1"/>
              <a:t>optimization</a:t>
            </a:r>
            <a:endParaRPr lang="de-DE" dirty="0"/>
          </a:p>
        </p:txBody>
      </p:sp>
      <p:sp>
        <p:nvSpPr>
          <p:cNvPr id="11" name="Abgerundetes Rechteck 10">
            <a:extLst>
              <a:ext uri="{FF2B5EF4-FFF2-40B4-BE49-F238E27FC236}">
                <a16:creationId xmlns:a16="http://schemas.microsoft.com/office/drawing/2014/main" id="{270FB668-A22E-E4AD-F566-315CAD3B7886}"/>
              </a:ext>
            </a:extLst>
          </p:cNvPr>
          <p:cNvSpPr/>
          <p:nvPr/>
        </p:nvSpPr>
        <p:spPr>
          <a:xfrm>
            <a:off x="538748" y="3447138"/>
            <a:ext cx="1245618" cy="661307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Model </a:t>
            </a:r>
            <a:r>
              <a:rPr lang="de-DE" dirty="0" err="1"/>
              <a:t>training</a:t>
            </a:r>
            <a:endParaRPr lang="de-DE" dirty="0"/>
          </a:p>
        </p:txBody>
      </p:sp>
      <p:sp>
        <p:nvSpPr>
          <p:cNvPr id="13" name="Abgerundetes Rechteck 12">
            <a:extLst>
              <a:ext uri="{FF2B5EF4-FFF2-40B4-BE49-F238E27FC236}">
                <a16:creationId xmlns:a16="http://schemas.microsoft.com/office/drawing/2014/main" id="{8F423858-71A7-64B8-9267-2650A2E7129B}"/>
              </a:ext>
            </a:extLst>
          </p:cNvPr>
          <p:cNvSpPr/>
          <p:nvPr/>
        </p:nvSpPr>
        <p:spPr>
          <a:xfrm>
            <a:off x="7900933" y="4732936"/>
            <a:ext cx="2667095" cy="661307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Inference</a:t>
            </a:r>
            <a:r>
              <a:rPr lang="de-DE" dirty="0"/>
              <a:t>, </a:t>
            </a:r>
            <a:r>
              <a:rPr lang="de-DE" dirty="0" err="1"/>
              <a:t>Statistics</a:t>
            </a:r>
            <a:r>
              <a:rPr lang="de-DE" dirty="0"/>
              <a:t> and </a:t>
            </a:r>
            <a:r>
              <a:rPr lang="de-DE" dirty="0" err="1"/>
              <a:t>Robustness</a:t>
            </a:r>
            <a:r>
              <a:rPr lang="de-DE" dirty="0"/>
              <a:t> Tests</a:t>
            </a:r>
          </a:p>
        </p:txBody>
      </p:sp>
      <p:sp>
        <p:nvSpPr>
          <p:cNvPr id="14" name="Pfeil nach rechts 13">
            <a:extLst>
              <a:ext uri="{FF2B5EF4-FFF2-40B4-BE49-F238E27FC236}">
                <a16:creationId xmlns:a16="http://schemas.microsoft.com/office/drawing/2014/main" id="{AF48A8F0-F843-B619-D458-2A63059922E2}"/>
              </a:ext>
            </a:extLst>
          </p:cNvPr>
          <p:cNvSpPr/>
          <p:nvPr/>
        </p:nvSpPr>
        <p:spPr>
          <a:xfrm>
            <a:off x="2250863" y="2212973"/>
            <a:ext cx="889908" cy="31750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Pfeil nach rechts 14">
            <a:extLst>
              <a:ext uri="{FF2B5EF4-FFF2-40B4-BE49-F238E27FC236}">
                <a16:creationId xmlns:a16="http://schemas.microsoft.com/office/drawing/2014/main" id="{6A06538F-4E98-26AE-98E6-6D73949767B3}"/>
              </a:ext>
            </a:extLst>
          </p:cNvPr>
          <p:cNvSpPr/>
          <p:nvPr/>
        </p:nvSpPr>
        <p:spPr>
          <a:xfrm>
            <a:off x="4884365" y="2212973"/>
            <a:ext cx="889908" cy="31750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Pfeil nach rechts 15">
            <a:extLst>
              <a:ext uri="{FF2B5EF4-FFF2-40B4-BE49-F238E27FC236}">
                <a16:creationId xmlns:a16="http://schemas.microsoft.com/office/drawing/2014/main" id="{62E00B07-7338-22C0-0757-B18BF29F9256}"/>
              </a:ext>
            </a:extLst>
          </p:cNvPr>
          <p:cNvSpPr/>
          <p:nvPr/>
        </p:nvSpPr>
        <p:spPr>
          <a:xfrm>
            <a:off x="8267580" y="2212973"/>
            <a:ext cx="889908" cy="31750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Pfeil nach rechts 16">
            <a:extLst>
              <a:ext uri="{FF2B5EF4-FFF2-40B4-BE49-F238E27FC236}">
                <a16:creationId xmlns:a16="http://schemas.microsoft.com/office/drawing/2014/main" id="{97AEA830-C538-6E19-100C-EC697D5C8EFD}"/>
              </a:ext>
            </a:extLst>
          </p:cNvPr>
          <p:cNvSpPr/>
          <p:nvPr/>
        </p:nvSpPr>
        <p:spPr>
          <a:xfrm rot="5400000">
            <a:off x="9654775" y="2916009"/>
            <a:ext cx="580887" cy="31750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Pfeil nach rechts 17">
            <a:extLst>
              <a:ext uri="{FF2B5EF4-FFF2-40B4-BE49-F238E27FC236}">
                <a16:creationId xmlns:a16="http://schemas.microsoft.com/office/drawing/2014/main" id="{435773E3-673C-1FB0-E577-F1D403D19CDB}"/>
              </a:ext>
            </a:extLst>
          </p:cNvPr>
          <p:cNvSpPr/>
          <p:nvPr/>
        </p:nvSpPr>
        <p:spPr>
          <a:xfrm rot="10800000">
            <a:off x="6702998" y="3619043"/>
            <a:ext cx="2171580" cy="31750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Pfeil nach rechts 18">
            <a:extLst>
              <a:ext uri="{FF2B5EF4-FFF2-40B4-BE49-F238E27FC236}">
                <a16:creationId xmlns:a16="http://schemas.microsoft.com/office/drawing/2014/main" id="{B1AEE991-49EF-D4D8-FC4D-D5DD20210B42}"/>
              </a:ext>
            </a:extLst>
          </p:cNvPr>
          <p:cNvSpPr/>
          <p:nvPr/>
        </p:nvSpPr>
        <p:spPr>
          <a:xfrm rot="10800000">
            <a:off x="1855700" y="3619043"/>
            <a:ext cx="2600942" cy="31750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Pfeil nach rechts 19">
            <a:extLst>
              <a:ext uri="{FF2B5EF4-FFF2-40B4-BE49-F238E27FC236}">
                <a16:creationId xmlns:a16="http://schemas.microsoft.com/office/drawing/2014/main" id="{AC9D4BA3-A36E-DB30-0F78-35A251AD2B12}"/>
              </a:ext>
            </a:extLst>
          </p:cNvPr>
          <p:cNvSpPr/>
          <p:nvPr/>
        </p:nvSpPr>
        <p:spPr>
          <a:xfrm>
            <a:off x="2140200" y="4912359"/>
            <a:ext cx="5689350" cy="31750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Pfeil nach rechts 20">
            <a:extLst>
              <a:ext uri="{FF2B5EF4-FFF2-40B4-BE49-F238E27FC236}">
                <a16:creationId xmlns:a16="http://schemas.microsoft.com/office/drawing/2014/main" id="{60A37F8C-5FE1-A959-D35A-E56D9A5498AA}"/>
              </a:ext>
            </a:extLst>
          </p:cNvPr>
          <p:cNvSpPr/>
          <p:nvPr/>
        </p:nvSpPr>
        <p:spPr>
          <a:xfrm rot="5400000">
            <a:off x="900772" y="4235531"/>
            <a:ext cx="477103" cy="31750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DF56F857-7D75-BB4B-B86C-66B283A0CE5A}"/>
              </a:ext>
            </a:extLst>
          </p:cNvPr>
          <p:cNvSpPr/>
          <p:nvPr/>
        </p:nvSpPr>
        <p:spPr>
          <a:xfrm>
            <a:off x="414858" y="3340818"/>
            <a:ext cx="1439637" cy="8800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132176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3"/>
          <p:cNvSpPr/>
          <p:nvPr/>
        </p:nvSpPr>
        <p:spPr>
          <a:xfrm>
            <a:off x="540000" y="1260000"/>
            <a:ext cx="10080000" cy="647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r>
              <a:rPr lang="de-DE" sz="28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I. Project Description</a:t>
            </a:r>
          </a:p>
          <a:p>
            <a:pPr>
              <a:lnSpc>
                <a:spcPct val="100000"/>
              </a:lnSpc>
            </a:pPr>
            <a:endParaRPr lang="de-DE" sz="2800" b="1" strike="noStrike" spc="-1" dirty="0">
              <a:latin typeface="Arial"/>
            </a:endParaRPr>
          </a:p>
        </p:txBody>
      </p:sp>
      <p:sp>
        <p:nvSpPr>
          <p:cNvPr id="3" name="CustomShape 1"/>
          <p:cNvSpPr/>
          <p:nvPr/>
        </p:nvSpPr>
        <p:spPr>
          <a:xfrm>
            <a:off x="540000" y="2160000"/>
            <a:ext cx="10079640" cy="2160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indent="-565200">
              <a:lnSpc>
                <a:spcPct val="100000"/>
              </a:lnSpc>
            </a:pPr>
            <a:r>
              <a:rPr lang="de-DE" sz="1600" b="1" spc="-1" dirty="0">
                <a:solidFill>
                  <a:srgbClr val="000000"/>
                </a:solidFill>
              </a:rPr>
              <a:t>Main Research Question: </a:t>
            </a:r>
            <a:r>
              <a:rPr lang="de-DE" sz="1600" b="1" spc="-1" dirty="0" err="1">
                <a:solidFill>
                  <a:srgbClr val="000000"/>
                </a:solidFill>
              </a:rPr>
              <a:t>Based</a:t>
            </a:r>
            <a:r>
              <a:rPr lang="de-DE" sz="1600" b="1" spc="-1" dirty="0">
                <a:solidFill>
                  <a:srgbClr val="000000"/>
                </a:solidFill>
              </a:rPr>
              <a:t> on </a:t>
            </a:r>
            <a:r>
              <a:rPr lang="de-DE" sz="1600" b="1" spc="-1" dirty="0" err="1">
                <a:solidFill>
                  <a:srgbClr val="000000"/>
                </a:solidFill>
              </a:rPr>
              <a:t>publicly</a:t>
            </a:r>
            <a:r>
              <a:rPr lang="de-DE" sz="1600" b="1" spc="-1" dirty="0">
                <a:solidFill>
                  <a:srgbClr val="000000"/>
                </a:solidFill>
              </a:rPr>
              <a:t> </a:t>
            </a:r>
            <a:r>
              <a:rPr lang="de-DE" sz="1600" b="1" spc="-1" dirty="0" err="1">
                <a:solidFill>
                  <a:srgbClr val="000000"/>
                </a:solidFill>
              </a:rPr>
              <a:t>published</a:t>
            </a:r>
            <a:r>
              <a:rPr lang="de-DE" sz="1600" b="1" spc="-1" dirty="0">
                <a:solidFill>
                  <a:srgbClr val="000000"/>
                </a:solidFill>
              </a:rPr>
              <a:t> </a:t>
            </a:r>
            <a:r>
              <a:rPr lang="de-DE" sz="1600" b="1" spc="-1" dirty="0" err="1">
                <a:solidFill>
                  <a:srgbClr val="000000"/>
                </a:solidFill>
              </a:rPr>
              <a:t>short</a:t>
            </a:r>
            <a:r>
              <a:rPr lang="de-DE" sz="1600" b="1" spc="-1" dirty="0">
                <a:solidFill>
                  <a:srgbClr val="000000"/>
                </a:solidFill>
              </a:rPr>
              <a:t> </a:t>
            </a:r>
            <a:r>
              <a:rPr lang="de-DE" sz="1600" b="1" spc="-1" dirty="0" err="1">
                <a:solidFill>
                  <a:srgbClr val="000000"/>
                </a:solidFill>
              </a:rPr>
              <a:t>interest</a:t>
            </a:r>
            <a:r>
              <a:rPr lang="de-DE" sz="1600" b="1" spc="-1" dirty="0">
                <a:solidFill>
                  <a:srgbClr val="000000"/>
                </a:solidFill>
              </a:rPr>
              <a:t> </a:t>
            </a:r>
            <a:r>
              <a:rPr lang="de-DE" sz="1600" b="1" spc="-1" dirty="0" err="1">
                <a:solidFill>
                  <a:srgbClr val="000000"/>
                </a:solidFill>
              </a:rPr>
              <a:t>data</a:t>
            </a:r>
            <a:r>
              <a:rPr lang="de-DE" sz="1600" b="1" spc="-1" dirty="0">
                <a:solidFill>
                  <a:srgbClr val="000000"/>
                </a:solidFill>
              </a:rPr>
              <a:t>, </a:t>
            </a:r>
            <a:r>
              <a:rPr lang="de-DE" sz="1600" b="1" spc="-1" dirty="0" err="1">
                <a:solidFill>
                  <a:srgbClr val="000000"/>
                </a:solidFill>
              </a:rPr>
              <a:t>can</a:t>
            </a:r>
            <a:r>
              <a:rPr lang="de-DE" sz="1600" b="1" spc="-1" dirty="0">
                <a:solidFill>
                  <a:srgbClr val="000000"/>
                </a:solidFill>
              </a:rPr>
              <a:t> </a:t>
            </a:r>
            <a:r>
              <a:rPr lang="de-DE" sz="1600" b="1" spc="-1" dirty="0" err="1">
                <a:solidFill>
                  <a:srgbClr val="000000"/>
                </a:solidFill>
              </a:rPr>
              <a:t>one</a:t>
            </a:r>
            <a:r>
              <a:rPr lang="de-DE" sz="1600" b="1" spc="-1" dirty="0">
                <a:solidFill>
                  <a:srgbClr val="000000"/>
                </a:solidFill>
              </a:rPr>
              <a:t> </a:t>
            </a:r>
            <a:r>
              <a:rPr lang="de-DE" sz="1600" b="1" spc="-1" dirty="0" err="1">
                <a:solidFill>
                  <a:srgbClr val="000000"/>
                </a:solidFill>
              </a:rPr>
              <a:t>infere</a:t>
            </a:r>
            <a:r>
              <a:rPr lang="de-DE" sz="1600" b="1" spc="-1" dirty="0">
                <a:solidFill>
                  <a:srgbClr val="000000"/>
                </a:solidFill>
              </a:rPr>
              <a:t> </a:t>
            </a:r>
            <a:r>
              <a:rPr lang="de-DE" sz="1600" b="1" spc="-1" dirty="0" err="1">
                <a:solidFill>
                  <a:srgbClr val="000000"/>
                </a:solidFill>
              </a:rPr>
              <a:t>if</a:t>
            </a:r>
            <a:r>
              <a:rPr lang="de-DE" sz="1600" b="1" spc="-1" dirty="0">
                <a:solidFill>
                  <a:srgbClr val="000000"/>
                </a:solidFill>
              </a:rPr>
              <a:t> and </a:t>
            </a:r>
            <a:r>
              <a:rPr lang="de-DE" sz="1600" b="1" spc="-1" dirty="0" err="1">
                <a:solidFill>
                  <a:srgbClr val="000000"/>
                </a:solidFill>
              </a:rPr>
              <a:t>if</a:t>
            </a:r>
            <a:r>
              <a:rPr lang="de-DE" sz="1600" b="1" spc="-1" dirty="0">
                <a:solidFill>
                  <a:srgbClr val="000000"/>
                </a:solidFill>
              </a:rPr>
              <a:t>, </a:t>
            </a:r>
            <a:r>
              <a:rPr lang="de-DE" sz="1600" b="1" spc="-1" dirty="0" err="1">
                <a:solidFill>
                  <a:srgbClr val="000000"/>
                </a:solidFill>
              </a:rPr>
              <a:t>how</a:t>
            </a:r>
            <a:r>
              <a:rPr lang="de-DE" sz="1600" b="1" spc="-1" dirty="0">
                <a:solidFill>
                  <a:srgbClr val="000000"/>
                </a:solidFill>
              </a:rPr>
              <a:t> 			            strong </a:t>
            </a:r>
            <a:r>
              <a:rPr lang="de-DE" sz="1600" b="1" spc="-1" dirty="0" err="1">
                <a:solidFill>
                  <a:srgbClr val="000000"/>
                </a:solidFill>
              </a:rPr>
              <a:t>jounalists</a:t>
            </a:r>
            <a:r>
              <a:rPr lang="de-DE" sz="1600" b="1" spc="-1" dirty="0">
                <a:solidFill>
                  <a:srgbClr val="000000"/>
                </a:solidFill>
              </a:rPr>
              <a:t> </a:t>
            </a:r>
            <a:r>
              <a:rPr lang="de-DE" sz="1600" b="1" spc="-1" dirty="0" err="1">
                <a:solidFill>
                  <a:srgbClr val="000000"/>
                </a:solidFill>
              </a:rPr>
              <a:t>opionion</a:t>
            </a:r>
            <a:r>
              <a:rPr lang="de-DE" sz="1600" b="1" spc="-1" dirty="0">
                <a:solidFill>
                  <a:srgbClr val="000000"/>
                </a:solidFill>
              </a:rPr>
              <a:t> </a:t>
            </a:r>
            <a:r>
              <a:rPr lang="de-DE" sz="1600" b="1" spc="-1" dirty="0" err="1">
                <a:solidFill>
                  <a:srgbClr val="000000"/>
                </a:solidFill>
              </a:rPr>
              <a:t>is</a:t>
            </a:r>
            <a:r>
              <a:rPr lang="de-DE" sz="1600" b="1" spc="-1" dirty="0">
                <a:solidFill>
                  <a:srgbClr val="000000"/>
                </a:solidFill>
              </a:rPr>
              <a:t> </a:t>
            </a:r>
            <a:r>
              <a:rPr lang="de-DE" sz="1600" b="1" spc="-1" dirty="0" err="1">
                <a:solidFill>
                  <a:srgbClr val="000000"/>
                </a:solidFill>
              </a:rPr>
              <a:t>influenced</a:t>
            </a:r>
            <a:r>
              <a:rPr lang="de-DE" sz="1600" b="1" spc="-1" dirty="0">
                <a:solidFill>
                  <a:srgbClr val="000000"/>
                </a:solidFill>
              </a:rPr>
              <a:t> </a:t>
            </a:r>
            <a:r>
              <a:rPr lang="de-DE" sz="1600" b="1" spc="-1" dirty="0" err="1">
                <a:solidFill>
                  <a:srgbClr val="000000"/>
                </a:solidFill>
              </a:rPr>
              <a:t>by</a:t>
            </a:r>
            <a:r>
              <a:rPr lang="de-DE" sz="1600" b="1" spc="-1" dirty="0">
                <a:solidFill>
                  <a:srgbClr val="000000"/>
                </a:solidFill>
              </a:rPr>
              <a:t> </a:t>
            </a:r>
            <a:r>
              <a:rPr lang="de-DE" sz="1600" b="1" spc="-1" dirty="0" err="1">
                <a:solidFill>
                  <a:srgbClr val="000000"/>
                </a:solidFill>
              </a:rPr>
              <a:t>it</a:t>
            </a:r>
            <a:r>
              <a:rPr lang="de-DE" sz="1600" b="1" spc="-1" dirty="0">
                <a:solidFill>
                  <a:srgbClr val="000000"/>
                </a:solidFill>
              </a:rPr>
              <a:t> </a:t>
            </a:r>
            <a:r>
              <a:rPr lang="de-DE" sz="1600" b="1" spc="-1" dirty="0" err="1">
                <a:solidFill>
                  <a:srgbClr val="000000"/>
                </a:solidFill>
              </a:rPr>
              <a:t>regarding</a:t>
            </a:r>
            <a:r>
              <a:rPr lang="de-DE" sz="1600" b="1" spc="-1" dirty="0">
                <a:solidFill>
                  <a:srgbClr val="000000"/>
                </a:solidFill>
              </a:rPr>
              <a:t> </a:t>
            </a:r>
            <a:r>
              <a:rPr lang="de-DE" sz="1600" b="1" spc="-1" dirty="0" err="1">
                <a:solidFill>
                  <a:srgbClr val="000000"/>
                </a:solidFill>
              </a:rPr>
              <a:t>the</a:t>
            </a:r>
            <a:r>
              <a:rPr lang="de-DE" sz="1600" b="1" spc="-1" dirty="0">
                <a:solidFill>
                  <a:srgbClr val="000000"/>
                </a:solidFill>
              </a:rPr>
              <a:t> </a:t>
            </a:r>
            <a:r>
              <a:rPr lang="de-DE" sz="1600" b="1" spc="-1" dirty="0" err="1">
                <a:solidFill>
                  <a:srgbClr val="000000"/>
                </a:solidFill>
              </a:rPr>
              <a:t>company</a:t>
            </a:r>
            <a:r>
              <a:rPr lang="de-DE" sz="1600" b="1" spc="-1" dirty="0">
                <a:solidFill>
                  <a:srgbClr val="000000"/>
                </a:solidFill>
              </a:rPr>
              <a:t> 			            </a:t>
            </a:r>
            <a:r>
              <a:rPr lang="de-DE" sz="1600" b="1" spc="-1" dirty="0" err="1">
                <a:solidFill>
                  <a:srgbClr val="000000"/>
                </a:solidFill>
              </a:rPr>
              <a:t>coverage</a:t>
            </a:r>
            <a:r>
              <a:rPr lang="de-DE" sz="1600" b="1" spc="-1" dirty="0">
                <a:solidFill>
                  <a:srgbClr val="000000"/>
                </a:solidFill>
              </a:rPr>
              <a:t>?</a:t>
            </a:r>
            <a:r>
              <a:rPr lang="de-DE" sz="1600" spc="-1" dirty="0">
                <a:solidFill>
                  <a:srgbClr val="000000"/>
                </a:solidFill>
              </a:rPr>
              <a:t> </a:t>
            </a:r>
          </a:p>
          <a:p>
            <a:pPr indent="-565200">
              <a:lnSpc>
                <a:spcPct val="100000"/>
              </a:lnSpc>
            </a:pPr>
            <a:endParaRPr lang="de-DE" sz="1600" spc="-1" dirty="0">
              <a:solidFill>
                <a:srgbClr val="000000"/>
              </a:solidFill>
            </a:endParaRPr>
          </a:p>
          <a:p>
            <a:pPr indent="-565200">
              <a:lnSpc>
                <a:spcPct val="100000"/>
              </a:lnSpc>
            </a:pPr>
            <a:r>
              <a:rPr lang="de-DE" sz="1600" spc="-1" dirty="0">
                <a:solidFill>
                  <a:srgbClr val="000000"/>
                </a:solidFill>
              </a:rPr>
              <a:t>		           </a:t>
            </a:r>
            <a:r>
              <a:rPr lang="de-DE" sz="1600" b="1" spc="-1" dirty="0" err="1">
                <a:solidFill>
                  <a:srgbClr val="000000"/>
                </a:solidFill>
              </a:rPr>
              <a:t>What</a:t>
            </a:r>
            <a:r>
              <a:rPr lang="de-DE" sz="1600" b="1" spc="-1" dirty="0">
                <a:solidFill>
                  <a:srgbClr val="000000"/>
                </a:solidFill>
              </a:rPr>
              <a:t> </a:t>
            </a:r>
            <a:r>
              <a:rPr lang="de-DE" sz="1600" b="1" spc="-1" dirty="0" err="1">
                <a:solidFill>
                  <a:srgbClr val="000000"/>
                </a:solidFill>
              </a:rPr>
              <a:t>consequences</a:t>
            </a:r>
            <a:r>
              <a:rPr lang="de-DE" sz="1600" b="1" spc="-1" dirty="0">
                <a:solidFill>
                  <a:srgbClr val="000000"/>
                </a:solidFill>
              </a:rPr>
              <a:t> </a:t>
            </a:r>
            <a:r>
              <a:rPr lang="de-DE" sz="1600" b="1" spc="-1" dirty="0" err="1">
                <a:solidFill>
                  <a:srgbClr val="000000"/>
                </a:solidFill>
              </a:rPr>
              <a:t>does</a:t>
            </a:r>
            <a:r>
              <a:rPr lang="de-DE" sz="1600" b="1" spc="-1" dirty="0">
                <a:solidFill>
                  <a:srgbClr val="000000"/>
                </a:solidFill>
              </a:rPr>
              <a:t> </a:t>
            </a:r>
            <a:r>
              <a:rPr lang="de-DE" sz="1600" b="1" spc="-1" dirty="0" err="1">
                <a:solidFill>
                  <a:srgbClr val="000000"/>
                </a:solidFill>
              </a:rPr>
              <a:t>this</a:t>
            </a:r>
            <a:r>
              <a:rPr lang="de-DE" sz="1600" b="1" spc="-1" dirty="0">
                <a:solidFill>
                  <a:srgbClr val="000000"/>
                </a:solidFill>
              </a:rPr>
              <a:t> </a:t>
            </a:r>
            <a:r>
              <a:rPr lang="de-DE" sz="1600" b="1" spc="-1" dirty="0" err="1">
                <a:solidFill>
                  <a:srgbClr val="000000"/>
                </a:solidFill>
              </a:rPr>
              <a:t>have</a:t>
            </a:r>
            <a:r>
              <a:rPr lang="de-DE" sz="1600" b="1" spc="-1" dirty="0">
                <a:solidFill>
                  <a:srgbClr val="000000"/>
                </a:solidFill>
              </a:rPr>
              <a:t> </a:t>
            </a:r>
            <a:r>
              <a:rPr lang="de-DE" sz="1600" b="1" spc="-1" dirty="0" err="1">
                <a:solidFill>
                  <a:srgbClr val="000000"/>
                </a:solidFill>
              </a:rPr>
              <a:t>for</a:t>
            </a:r>
            <a:r>
              <a:rPr lang="de-DE" sz="1600" b="1" spc="-1" dirty="0">
                <a:solidFill>
                  <a:srgbClr val="000000"/>
                </a:solidFill>
              </a:rPr>
              <a:t> </a:t>
            </a:r>
            <a:r>
              <a:rPr lang="de-DE" sz="1600" b="1" spc="-1" dirty="0" err="1">
                <a:solidFill>
                  <a:srgbClr val="000000"/>
                </a:solidFill>
              </a:rPr>
              <a:t>the</a:t>
            </a:r>
            <a:r>
              <a:rPr lang="de-DE" sz="1600" b="1" spc="-1" dirty="0">
                <a:solidFill>
                  <a:srgbClr val="000000"/>
                </a:solidFill>
              </a:rPr>
              <a:t> </a:t>
            </a:r>
            <a:r>
              <a:rPr lang="de-DE" sz="1600" b="1" spc="-1" dirty="0" err="1">
                <a:solidFill>
                  <a:srgbClr val="000000"/>
                </a:solidFill>
              </a:rPr>
              <a:t>considered</a:t>
            </a:r>
            <a:r>
              <a:rPr lang="de-DE" sz="1600" b="1" spc="-1" dirty="0">
                <a:solidFill>
                  <a:srgbClr val="000000"/>
                </a:solidFill>
              </a:rPr>
              <a:t> </a:t>
            </a:r>
            <a:r>
              <a:rPr lang="de-DE" sz="1600" b="1" spc="-1" dirty="0" err="1">
                <a:solidFill>
                  <a:srgbClr val="000000"/>
                </a:solidFill>
              </a:rPr>
              <a:t>listed</a:t>
            </a:r>
            <a:r>
              <a:rPr lang="de-DE" sz="1600" b="1" spc="-1" dirty="0">
                <a:solidFill>
                  <a:srgbClr val="000000"/>
                </a:solidFill>
              </a:rPr>
              <a:t> </a:t>
            </a:r>
            <a:r>
              <a:rPr lang="de-DE" sz="1600" b="1" spc="-1" dirty="0" err="1">
                <a:solidFill>
                  <a:srgbClr val="000000"/>
                </a:solidFill>
              </a:rPr>
              <a:t>companies</a:t>
            </a:r>
            <a:r>
              <a:rPr lang="de-DE" sz="1600" b="1" spc="-1" dirty="0">
                <a:solidFill>
                  <a:srgbClr val="000000"/>
                </a:solidFill>
              </a:rPr>
              <a:t>? (In 			           </a:t>
            </a:r>
            <a:r>
              <a:rPr lang="de-DE" sz="1600" b="1" spc="-1" dirty="0" err="1">
                <a:solidFill>
                  <a:srgbClr val="000000"/>
                </a:solidFill>
              </a:rPr>
              <a:t>terms</a:t>
            </a:r>
            <a:r>
              <a:rPr lang="de-DE" sz="1600" b="1" spc="-1" dirty="0">
                <a:solidFill>
                  <a:srgbClr val="000000"/>
                </a:solidFill>
              </a:rPr>
              <a:t> </a:t>
            </a:r>
            <a:r>
              <a:rPr lang="de-DE" sz="1600" b="1" spc="-1" dirty="0" err="1">
                <a:solidFill>
                  <a:srgbClr val="000000"/>
                </a:solidFill>
              </a:rPr>
              <a:t>of</a:t>
            </a:r>
            <a:r>
              <a:rPr lang="de-DE" sz="1600" b="1" spc="-1" dirty="0">
                <a:solidFill>
                  <a:srgbClr val="000000"/>
                </a:solidFill>
              </a:rPr>
              <a:t> rate </a:t>
            </a:r>
            <a:r>
              <a:rPr lang="de-DE" sz="1600" b="1" spc="-1" dirty="0" err="1">
                <a:solidFill>
                  <a:srgbClr val="000000"/>
                </a:solidFill>
              </a:rPr>
              <a:t>or</a:t>
            </a:r>
            <a:r>
              <a:rPr lang="de-DE" sz="1600" b="1" spc="-1" dirty="0">
                <a:solidFill>
                  <a:srgbClr val="000000"/>
                </a:solidFill>
              </a:rPr>
              <a:t> </a:t>
            </a:r>
            <a:r>
              <a:rPr lang="de-DE" sz="1600" b="1" spc="-1" dirty="0" err="1">
                <a:solidFill>
                  <a:srgbClr val="000000"/>
                </a:solidFill>
              </a:rPr>
              <a:t>return</a:t>
            </a:r>
            <a:r>
              <a:rPr lang="de-DE" sz="1600" b="1" spc="-1" dirty="0">
                <a:solidFill>
                  <a:srgbClr val="000000"/>
                </a:solidFill>
              </a:rPr>
              <a:t> and/</a:t>
            </a:r>
            <a:r>
              <a:rPr lang="de-DE" sz="1600" b="1" spc="-1" dirty="0" err="1">
                <a:solidFill>
                  <a:srgbClr val="000000"/>
                </a:solidFill>
              </a:rPr>
              <a:t>or</a:t>
            </a:r>
            <a:r>
              <a:rPr lang="de-DE" sz="1600" b="1" spc="-1" dirty="0">
                <a:solidFill>
                  <a:srgbClr val="000000"/>
                </a:solidFill>
              </a:rPr>
              <a:t> </a:t>
            </a:r>
            <a:r>
              <a:rPr lang="de-DE" sz="1600" b="1" spc="-1" dirty="0" err="1">
                <a:solidFill>
                  <a:srgbClr val="000000"/>
                </a:solidFill>
              </a:rPr>
              <a:t>associated</a:t>
            </a:r>
            <a:r>
              <a:rPr lang="de-DE" sz="1600" b="1" spc="-1" dirty="0">
                <a:solidFill>
                  <a:srgbClr val="000000"/>
                </a:solidFill>
              </a:rPr>
              <a:t> </a:t>
            </a:r>
            <a:r>
              <a:rPr lang="de-DE" sz="1600" b="1" spc="-1" dirty="0" err="1">
                <a:solidFill>
                  <a:srgbClr val="000000"/>
                </a:solidFill>
              </a:rPr>
              <a:t>risk</a:t>
            </a:r>
            <a:r>
              <a:rPr lang="de-DE" sz="1600" b="1" spc="-1" dirty="0">
                <a:solidFill>
                  <a:srgbClr val="000000"/>
                </a:solidFill>
              </a:rPr>
              <a:t>?)</a:t>
            </a:r>
          </a:p>
        </p:txBody>
      </p:sp>
      <p:sp>
        <p:nvSpPr>
          <p:cNvPr id="4" name="Abgerundetes Rechteck 3">
            <a:extLst>
              <a:ext uri="{FF2B5EF4-FFF2-40B4-BE49-F238E27FC236}">
                <a16:creationId xmlns:a16="http://schemas.microsoft.com/office/drawing/2014/main" id="{AF360DBA-F472-E958-78B9-E223DC3BB9C1}"/>
              </a:ext>
            </a:extLst>
          </p:cNvPr>
          <p:cNvSpPr/>
          <p:nvPr/>
        </p:nvSpPr>
        <p:spPr>
          <a:xfrm>
            <a:off x="717800" y="4057534"/>
            <a:ext cx="1600200" cy="900175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Decreased</a:t>
            </a:r>
            <a:r>
              <a:rPr lang="de-DE" dirty="0"/>
              <a:t> Short Sale </a:t>
            </a:r>
            <a:r>
              <a:rPr lang="de-DE" dirty="0" err="1"/>
              <a:t>Quota</a:t>
            </a:r>
            <a:endParaRPr lang="de-DE" dirty="0"/>
          </a:p>
        </p:txBody>
      </p:sp>
      <p:sp>
        <p:nvSpPr>
          <p:cNvPr id="5" name="Pfeil nach rechts 4">
            <a:extLst>
              <a:ext uri="{FF2B5EF4-FFF2-40B4-BE49-F238E27FC236}">
                <a16:creationId xmlns:a16="http://schemas.microsoft.com/office/drawing/2014/main" id="{8EC383F7-7CDE-3BC7-3712-304C396B05C4}"/>
              </a:ext>
            </a:extLst>
          </p:cNvPr>
          <p:cNvSpPr/>
          <p:nvPr/>
        </p:nvSpPr>
        <p:spPr>
          <a:xfrm>
            <a:off x="2386329" y="4348871"/>
            <a:ext cx="889908" cy="31750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Abgerundetes Rechteck 5">
            <a:extLst>
              <a:ext uri="{FF2B5EF4-FFF2-40B4-BE49-F238E27FC236}">
                <a16:creationId xmlns:a16="http://schemas.microsoft.com/office/drawing/2014/main" id="{05CEF7D3-D2F6-3D73-A5EA-61A46B033FB7}"/>
              </a:ext>
            </a:extLst>
          </p:cNvPr>
          <p:cNvSpPr/>
          <p:nvPr/>
        </p:nvSpPr>
        <p:spPr>
          <a:xfrm>
            <a:off x="3344565" y="4057533"/>
            <a:ext cx="1794701" cy="900175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Expected</a:t>
            </a:r>
            <a:r>
              <a:rPr lang="de-DE" dirty="0"/>
              <a:t> Future </a:t>
            </a:r>
            <a:r>
              <a:rPr lang="de-DE" dirty="0" err="1"/>
              <a:t>Rise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Stock Price</a:t>
            </a:r>
          </a:p>
        </p:txBody>
      </p:sp>
      <p:sp>
        <p:nvSpPr>
          <p:cNvPr id="7" name="Pfeil nach rechts 6">
            <a:extLst>
              <a:ext uri="{FF2B5EF4-FFF2-40B4-BE49-F238E27FC236}">
                <a16:creationId xmlns:a16="http://schemas.microsoft.com/office/drawing/2014/main" id="{0C4949D1-91B5-C6F6-E663-71FC5F59A5B4}"/>
              </a:ext>
            </a:extLst>
          </p:cNvPr>
          <p:cNvSpPr/>
          <p:nvPr/>
        </p:nvSpPr>
        <p:spPr>
          <a:xfrm>
            <a:off x="5207594" y="4348871"/>
            <a:ext cx="889908" cy="31750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Abgerundetes Rechteck 7">
            <a:extLst>
              <a:ext uri="{FF2B5EF4-FFF2-40B4-BE49-F238E27FC236}">
                <a16:creationId xmlns:a16="http://schemas.microsoft.com/office/drawing/2014/main" id="{3F93A0F8-2171-D2E5-6D1E-9556B2997550}"/>
              </a:ext>
            </a:extLst>
          </p:cNvPr>
          <p:cNvSpPr/>
          <p:nvPr/>
        </p:nvSpPr>
        <p:spPr>
          <a:xfrm>
            <a:off x="6173651" y="4057533"/>
            <a:ext cx="1794701" cy="900175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Alert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Journalists</a:t>
            </a:r>
            <a:endParaRPr lang="de-DE" dirty="0"/>
          </a:p>
        </p:txBody>
      </p:sp>
      <p:sp>
        <p:nvSpPr>
          <p:cNvPr id="9" name="Pfeil nach rechts 8">
            <a:extLst>
              <a:ext uri="{FF2B5EF4-FFF2-40B4-BE49-F238E27FC236}">
                <a16:creationId xmlns:a16="http://schemas.microsoft.com/office/drawing/2014/main" id="{78C596C0-295A-F54E-2E52-4A0D1C17DDE8}"/>
              </a:ext>
            </a:extLst>
          </p:cNvPr>
          <p:cNvSpPr/>
          <p:nvPr/>
        </p:nvSpPr>
        <p:spPr>
          <a:xfrm>
            <a:off x="8044501" y="4348871"/>
            <a:ext cx="889908" cy="31750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Abgerundetes Rechteck 9">
            <a:extLst>
              <a:ext uri="{FF2B5EF4-FFF2-40B4-BE49-F238E27FC236}">
                <a16:creationId xmlns:a16="http://schemas.microsoft.com/office/drawing/2014/main" id="{5AA27792-C2B3-84FD-57D7-3811CAAB26E3}"/>
              </a:ext>
            </a:extLst>
          </p:cNvPr>
          <p:cNvSpPr/>
          <p:nvPr/>
        </p:nvSpPr>
        <p:spPr>
          <a:xfrm>
            <a:off x="9010558" y="4057533"/>
            <a:ext cx="1794701" cy="900175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Good</a:t>
            </a:r>
            <a:r>
              <a:rPr lang="de-DE" dirty="0"/>
              <a:t> Publicity</a:t>
            </a:r>
          </a:p>
        </p:txBody>
      </p:sp>
      <p:sp>
        <p:nvSpPr>
          <p:cNvPr id="11" name="Abgerundetes Rechteck 10">
            <a:extLst>
              <a:ext uri="{FF2B5EF4-FFF2-40B4-BE49-F238E27FC236}">
                <a16:creationId xmlns:a16="http://schemas.microsoft.com/office/drawing/2014/main" id="{B665320D-913A-E5AF-59A3-059881CBF9E5}"/>
              </a:ext>
            </a:extLst>
          </p:cNvPr>
          <p:cNvSpPr/>
          <p:nvPr/>
        </p:nvSpPr>
        <p:spPr>
          <a:xfrm>
            <a:off x="4682469" y="5317358"/>
            <a:ext cx="1794701" cy="900175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Positive News Sentiment</a:t>
            </a:r>
          </a:p>
        </p:txBody>
      </p:sp>
      <p:sp>
        <p:nvSpPr>
          <p:cNvPr id="12" name="Nach oben gebogener Pfeil 11">
            <a:extLst>
              <a:ext uri="{FF2B5EF4-FFF2-40B4-BE49-F238E27FC236}">
                <a16:creationId xmlns:a16="http://schemas.microsoft.com/office/drawing/2014/main" id="{7D066550-1B1E-CEE6-8DB0-5A97D100E67F}"/>
              </a:ext>
            </a:extLst>
          </p:cNvPr>
          <p:cNvSpPr/>
          <p:nvPr/>
        </p:nvSpPr>
        <p:spPr>
          <a:xfrm rot="5400000" flipV="1">
            <a:off x="7769182" y="3809464"/>
            <a:ext cx="1011291" cy="3426314"/>
          </a:xfrm>
          <a:prstGeom prst="bent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03989259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3"/>
          <p:cNvSpPr/>
          <p:nvPr/>
        </p:nvSpPr>
        <p:spPr>
          <a:xfrm>
            <a:off x="540000" y="1260000"/>
            <a:ext cx="10080000" cy="647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r>
              <a:rPr lang="de-DE" sz="28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III. Project </a:t>
            </a:r>
            <a:r>
              <a:rPr lang="de-DE" sz="2800" b="1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Steps</a:t>
            </a:r>
            <a:endParaRPr lang="de-DE" sz="2800" b="1" strike="noStrike" spc="-1" dirty="0">
              <a:solidFill>
                <a:srgbClr val="000000"/>
              </a:solidFill>
              <a:latin typeface="Arial"/>
              <a:ea typeface="DejaVu Sans"/>
            </a:endParaRPr>
          </a:p>
          <a:p>
            <a:pPr>
              <a:lnSpc>
                <a:spcPct val="100000"/>
              </a:lnSpc>
            </a:pPr>
            <a:endParaRPr lang="de-DE" sz="2800" b="1" strike="noStrike" spc="-1" dirty="0">
              <a:latin typeface="Arial"/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DBA77961-D247-5BA3-8233-CF535DE53699}"/>
              </a:ext>
            </a:extLst>
          </p:cNvPr>
          <p:cNvSpPr/>
          <p:nvPr/>
        </p:nvSpPr>
        <p:spPr>
          <a:xfrm>
            <a:off x="9545216" y="702732"/>
            <a:ext cx="1975272" cy="4233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800" b="1" dirty="0">
                <a:solidFill>
                  <a:schemeClr val="tx1"/>
                </a:solidFill>
              </a:rPr>
              <a:t>Model </a:t>
            </a:r>
            <a:r>
              <a:rPr lang="de-DE" sz="1800" b="1" dirty="0" err="1">
                <a:solidFill>
                  <a:schemeClr val="tx1"/>
                </a:solidFill>
              </a:rPr>
              <a:t>training</a:t>
            </a:r>
            <a:endParaRPr lang="de-DE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66737269-EBBC-59A5-55B1-8DD41FBD5620}"/>
              </a:ext>
            </a:extLst>
          </p:cNvPr>
          <p:cNvSpPr/>
          <p:nvPr/>
        </p:nvSpPr>
        <p:spPr>
          <a:xfrm>
            <a:off x="540000" y="1816800"/>
            <a:ext cx="910670" cy="48574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dirty="0">
                <a:solidFill>
                  <a:schemeClr val="tx1"/>
                </a:solidFill>
              </a:rPr>
              <a:t>Self-</a:t>
            </a:r>
            <a:r>
              <a:rPr lang="de-DE" sz="900" dirty="0" err="1">
                <a:solidFill>
                  <a:schemeClr val="tx1"/>
                </a:solidFill>
              </a:rPr>
              <a:t>trained</a:t>
            </a:r>
            <a:r>
              <a:rPr lang="de-DE" sz="900" dirty="0">
                <a:solidFill>
                  <a:schemeClr val="tx1"/>
                </a:solidFill>
              </a:rPr>
              <a:t> on Fin Phrase Dataset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2B18A51D-65A7-25BA-6D59-7DAB975EC3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352" y="3035835"/>
            <a:ext cx="4279900" cy="153670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AC1FBA18-1B13-9DEF-EB57-D90ADE2E5D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7791" y="2233060"/>
            <a:ext cx="6125397" cy="3142249"/>
          </a:xfrm>
          <a:prstGeom prst="rect">
            <a:avLst/>
          </a:prstGeom>
        </p:spPr>
      </p:pic>
      <p:cxnSp>
        <p:nvCxnSpPr>
          <p:cNvPr id="10" name="Gewinkelte Verbindung 9">
            <a:extLst>
              <a:ext uri="{FF2B5EF4-FFF2-40B4-BE49-F238E27FC236}">
                <a16:creationId xmlns:a16="http://schemas.microsoft.com/office/drawing/2014/main" id="{4012E9E3-6102-7497-7E32-3277BB5024B0}"/>
              </a:ext>
            </a:extLst>
          </p:cNvPr>
          <p:cNvCxnSpPr>
            <a:cxnSpLocks/>
          </p:cNvCxnSpPr>
          <p:nvPr/>
        </p:nvCxnSpPr>
        <p:spPr>
          <a:xfrm flipV="1">
            <a:off x="3956179" y="2233060"/>
            <a:ext cx="4106319" cy="1007027"/>
          </a:xfrm>
          <a:prstGeom prst="bentConnector4">
            <a:avLst>
              <a:gd name="adj1" fmla="val -18"/>
              <a:gd name="adj2" fmla="val 1227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379575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3"/>
          <p:cNvSpPr/>
          <p:nvPr/>
        </p:nvSpPr>
        <p:spPr>
          <a:xfrm>
            <a:off x="540000" y="1260000"/>
            <a:ext cx="10080000" cy="647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r>
              <a:rPr lang="de-DE" sz="28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III. Project </a:t>
            </a:r>
            <a:r>
              <a:rPr lang="de-DE" sz="2800" b="1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Steps</a:t>
            </a:r>
            <a:endParaRPr lang="de-DE" sz="2800" b="1" strike="noStrike" spc="-1" dirty="0">
              <a:solidFill>
                <a:srgbClr val="000000"/>
              </a:solidFill>
              <a:latin typeface="Arial"/>
              <a:ea typeface="DejaVu Sans"/>
            </a:endParaRPr>
          </a:p>
          <a:p>
            <a:pPr>
              <a:lnSpc>
                <a:spcPct val="100000"/>
              </a:lnSpc>
            </a:pPr>
            <a:endParaRPr lang="de-DE" sz="2800" b="1" strike="noStrike" spc="-1" dirty="0">
              <a:latin typeface="Arial"/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DBA77961-D247-5BA3-8233-CF535DE53699}"/>
              </a:ext>
            </a:extLst>
          </p:cNvPr>
          <p:cNvSpPr/>
          <p:nvPr/>
        </p:nvSpPr>
        <p:spPr>
          <a:xfrm>
            <a:off x="9545216" y="702732"/>
            <a:ext cx="1975272" cy="4233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800" b="1" dirty="0">
                <a:solidFill>
                  <a:schemeClr val="tx1"/>
                </a:solidFill>
              </a:rPr>
              <a:t>Model </a:t>
            </a:r>
            <a:r>
              <a:rPr lang="de-DE" sz="1800" b="1" dirty="0" err="1">
                <a:solidFill>
                  <a:schemeClr val="tx1"/>
                </a:solidFill>
              </a:rPr>
              <a:t>training</a:t>
            </a:r>
            <a:endParaRPr lang="de-DE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66737269-EBBC-59A5-55B1-8DD41FBD5620}"/>
              </a:ext>
            </a:extLst>
          </p:cNvPr>
          <p:cNvSpPr/>
          <p:nvPr/>
        </p:nvSpPr>
        <p:spPr>
          <a:xfrm>
            <a:off x="540000" y="1816800"/>
            <a:ext cx="910670" cy="48574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dirty="0">
                <a:solidFill>
                  <a:schemeClr val="tx1"/>
                </a:solidFill>
              </a:rPr>
              <a:t>Self-</a:t>
            </a:r>
            <a:r>
              <a:rPr lang="de-DE" sz="900" dirty="0" err="1">
                <a:solidFill>
                  <a:schemeClr val="tx1"/>
                </a:solidFill>
              </a:rPr>
              <a:t>trained</a:t>
            </a:r>
            <a:r>
              <a:rPr lang="de-DE" sz="900" dirty="0">
                <a:solidFill>
                  <a:schemeClr val="tx1"/>
                </a:solidFill>
              </a:rPr>
              <a:t> on Fin Phrase Dataset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802D57DC-7CEF-FCCC-E07A-E605E7BE9951}"/>
              </a:ext>
            </a:extLst>
          </p:cNvPr>
          <p:cNvSpPr/>
          <p:nvPr/>
        </p:nvSpPr>
        <p:spPr>
          <a:xfrm>
            <a:off x="2304887" y="1816800"/>
            <a:ext cx="8527954" cy="48574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Hidden </a:t>
            </a:r>
            <a:r>
              <a:rPr lang="de-DE" sz="1600" dirty="0" err="1">
                <a:solidFill>
                  <a:schemeClr val="tx1"/>
                </a:solidFill>
              </a:rPr>
              <a:t>Dim</a:t>
            </a:r>
            <a:r>
              <a:rPr lang="de-DE" sz="1600" dirty="0">
                <a:solidFill>
                  <a:schemeClr val="tx1"/>
                </a:solidFill>
              </a:rPr>
              <a:t>: 256 Dropout: 0.6 Batch Size: 64. </a:t>
            </a:r>
            <a:r>
              <a:rPr lang="de-DE" sz="1600" dirty="0" err="1">
                <a:solidFill>
                  <a:schemeClr val="tx1"/>
                </a:solidFill>
              </a:rPr>
              <a:t>Epochs</a:t>
            </a:r>
            <a:r>
              <a:rPr lang="de-DE" sz="1600" dirty="0">
                <a:solidFill>
                  <a:schemeClr val="tx1"/>
                </a:solidFill>
              </a:rPr>
              <a:t>: 7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BBF0755F-70FE-BF30-C838-51EDFDBBB2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000" y="2464440"/>
            <a:ext cx="5013891" cy="383788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6F51AF9D-7506-87E7-9FA4-5C16E37B2D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244" y="2351116"/>
            <a:ext cx="5013891" cy="3951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878419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3"/>
          <p:cNvSpPr/>
          <p:nvPr/>
        </p:nvSpPr>
        <p:spPr>
          <a:xfrm>
            <a:off x="540000" y="1260000"/>
            <a:ext cx="10080000" cy="647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r>
              <a:rPr lang="de-DE" sz="28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III. Project </a:t>
            </a:r>
            <a:r>
              <a:rPr lang="de-DE" sz="2800" b="1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Steps</a:t>
            </a:r>
            <a:endParaRPr lang="de-DE" sz="2800" b="1" strike="noStrike" spc="-1" dirty="0">
              <a:solidFill>
                <a:srgbClr val="000000"/>
              </a:solidFill>
              <a:latin typeface="Arial"/>
              <a:ea typeface="DejaVu Sans"/>
            </a:endParaRPr>
          </a:p>
          <a:p>
            <a:pPr>
              <a:lnSpc>
                <a:spcPct val="100000"/>
              </a:lnSpc>
            </a:pPr>
            <a:endParaRPr lang="de-DE" sz="2800" b="1" strike="noStrike" spc="-1" dirty="0">
              <a:latin typeface="Arial"/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DBA77961-D247-5BA3-8233-CF535DE53699}"/>
              </a:ext>
            </a:extLst>
          </p:cNvPr>
          <p:cNvSpPr/>
          <p:nvPr/>
        </p:nvSpPr>
        <p:spPr>
          <a:xfrm>
            <a:off x="9545216" y="702732"/>
            <a:ext cx="1975272" cy="4233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800" b="1" dirty="0">
                <a:solidFill>
                  <a:schemeClr val="tx1"/>
                </a:solidFill>
              </a:rPr>
              <a:t>Model </a:t>
            </a:r>
            <a:r>
              <a:rPr lang="de-DE" sz="1800" b="1" dirty="0" err="1">
                <a:solidFill>
                  <a:schemeClr val="tx1"/>
                </a:solidFill>
              </a:rPr>
              <a:t>training</a:t>
            </a:r>
            <a:endParaRPr lang="de-DE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66737269-EBBC-59A5-55B1-8DD41FBD5620}"/>
              </a:ext>
            </a:extLst>
          </p:cNvPr>
          <p:cNvSpPr/>
          <p:nvPr/>
        </p:nvSpPr>
        <p:spPr>
          <a:xfrm>
            <a:off x="540000" y="1816800"/>
            <a:ext cx="910670" cy="48574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dirty="0">
                <a:solidFill>
                  <a:schemeClr val="tx1"/>
                </a:solidFill>
              </a:rPr>
              <a:t>Self-</a:t>
            </a:r>
            <a:r>
              <a:rPr lang="de-DE" sz="900" dirty="0" err="1">
                <a:solidFill>
                  <a:schemeClr val="tx1"/>
                </a:solidFill>
              </a:rPr>
              <a:t>trained</a:t>
            </a:r>
            <a:r>
              <a:rPr lang="de-DE" sz="900" dirty="0">
                <a:solidFill>
                  <a:schemeClr val="tx1"/>
                </a:solidFill>
              </a:rPr>
              <a:t> on Fin Phrase Dataset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069B8431-5076-0B3F-4383-5800A7BF30AD}"/>
              </a:ext>
            </a:extLst>
          </p:cNvPr>
          <p:cNvSpPr/>
          <p:nvPr/>
        </p:nvSpPr>
        <p:spPr>
          <a:xfrm>
            <a:off x="2304887" y="1816800"/>
            <a:ext cx="8527954" cy="48574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Hidden </a:t>
            </a:r>
            <a:r>
              <a:rPr lang="de-DE" sz="1600" dirty="0" err="1">
                <a:solidFill>
                  <a:schemeClr val="tx1"/>
                </a:solidFill>
              </a:rPr>
              <a:t>Dim</a:t>
            </a:r>
            <a:r>
              <a:rPr lang="de-DE" sz="1600" dirty="0">
                <a:solidFill>
                  <a:schemeClr val="tx1"/>
                </a:solidFill>
              </a:rPr>
              <a:t>: 256 Dropout: 0.2 Batch Size: 64. </a:t>
            </a:r>
            <a:r>
              <a:rPr lang="de-DE" sz="1600" dirty="0" err="1">
                <a:solidFill>
                  <a:schemeClr val="tx1"/>
                </a:solidFill>
              </a:rPr>
              <a:t>Epochs</a:t>
            </a:r>
            <a:r>
              <a:rPr lang="de-DE" sz="1600" dirty="0">
                <a:solidFill>
                  <a:schemeClr val="tx1"/>
                </a:solidFill>
              </a:rPr>
              <a:t>: 7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CD852BA0-8802-3DF0-9297-6ECE8FD556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823" y="2523730"/>
            <a:ext cx="5011018" cy="383568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B63FE380-3B7D-86FE-A167-9715942AA7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1823" y="2374441"/>
            <a:ext cx="5011018" cy="3947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486151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3"/>
          <p:cNvSpPr/>
          <p:nvPr/>
        </p:nvSpPr>
        <p:spPr>
          <a:xfrm>
            <a:off x="540000" y="1260000"/>
            <a:ext cx="10080000" cy="647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r>
              <a:rPr lang="de-DE" sz="28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III. Project </a:t>
            </a:r>
            <a:r>
              <a:rPr lang="de-DE" sz="2800" b="1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Steps</a:t>
            </a:r>
            <a:endParaRPr lang="de-DE" sz="2800" b="1" strike="noStrike" spc="-1" dirty="0">
              <a:solidFill>
                <a:srgbClr val="000000"/>
              </a:solidFill>
              <a:latin typeface="Arial"/>
              <a:ea typeface="DejaVu Sans"/>
            </a:endParaRPr>
          </a:p>
          <a:p>
            <a:pPr>
              <a:lnSpc>
                <a:spcPct val="100000"/>
              </a:lnSpc>
            </a:pPr>
            <a:endParaRPr lang="de-DE" sz="2800" b="1" strike="noStrike" spc="-1" dirty="0">
              <a:latin typeface="Arial"/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DBA77961-D247-5BA3-8233-CF535DE53699}"/>
              </a:ext>
            </a:extLst>
          </p:cNvPr>
          <p:cNvSpPr/>
          <p:nvPr/>
        </p:nvSpPr>
        <p:spPr>
          <a:xfrm>
            <a:off x="9545216" y="702732"/>
            <a:ext cx="1975272" cy="4233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800" b="1" dirty="0">
                <a:solidFill>
                  <a:schemeClr val="tx1"/>
                </a:solidFill>
              </a:rPr>
              <a:t>Model </a:t>
            </a:r>
            <a:r>
              <a:rPr lang="de-DE" sz="1800" b="1" dirty="0" err="1">
                <a:solidFill>
                  <a:schemeClr val="tx1"/>
                </a:solidFill>
              </a:rPr>
              <a:t>training</a:t>
            </a:r>
            <a:endParaRPr lang="de-DE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66737269-EBBC-59A5-55B1-8DD41FBD5620}"/>
              </a:ext>
            </a:extLst>
          </p:cNvPr>
          <p:cNvSpPr/>
          <p:nvPr/>
        </p:nvSpPr>
        <p:spPr>
          <a:xfrm>
            <a:off x="540000" y="1816800"/>
            <a:ext cx="910670" cy="48574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dirty="0">
                <a:solidFill>
                  <a:schemeClr val="tx1"/>
                </a:solidFill>
              </a:rPr>
              <a:t>Self-</a:t>
            </a:r>
            <a:r>
              <a:rPr lang="de-DE" sz="900" dirty="0" err="1">
                <a:solidFill>
                  <a:schemeClr val="tx1"/>
                </a:solidFill>
              </a:rPr>
              <a:t>trained</a:t>
            </a:r>
            <a:r>
              <a:rPr lang="de-DE" sz="900" dirty="0">
                <a:solidFill>
                  <a:schemeClr val="tx1"/>
                </a:solidFill>
              </a:rPr>
              <a:t> on Fin Phrase Dataset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23F96E7A-1577-B52B-2EA3-0996F77230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871" y="2383386"/>
            <a:ext cx="5089373" cy="3920858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FA662C04-834F-F276-1974-513E684CB5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0802" y="2383386"/>
            <a:ext cx="5151907" cy="3920858"/>
          </a:xfrm>
          <a:prstGeom prst="rect">
            <a:avLst/>
          </a:prstGeom>
        </p:spPr>
      </p:pic>
      <p:sp>
        <p:nvSpPr>
          <p:cNvPr id="14" name="Rechteck 13">
            <a:extLst>
              <a:ext uri="{FF2B5EF4-FFF2-40B4-BE49-F238E27FC236}">
                <a16:creationId xmlns:a16="http://schemas.microsoft.com/office/drawing/2014/main" id="{802D57DC-7CEF-FCCC-E07A-E605E7BE9951}"/>
              </a:ext>
            </a:extLst>
          </p:cNvPr>
          <p:cNvSpPr/>
          <p:nvPr/>
        </p:nvSpPr>
        <p:spPr>
          <a:xfrm>
            <a:off x="2304887" y="1816800"/>
            <a:ext cx="8527954" cy="48574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Hidden </a:t>
            </a:r>
            <a:r>
              <a:rPr lang="de-DE" sz="1600" dirty="0" err="1">
                <a:solidFill>
                  <a:schemeClr val="tx1"/>
                </a:solidFill>
              </a:rPr>
              <a:t>Dim</a:t>
            </a:r>
            <a:r>
              <a:rPr lang="de-DE" sz="1600" dirty="0">
                <a:solidFill>
                  <a:schemeClr val="tx1"/>
                </a:solidFill>
              </a:rPr>
              <a:t>: 256 Dropout: 0.6 Batch Size: 64. </a:t>
            </a:r>
            <a:r>
              <a:rPr lang="de-DE" sz="1600" dirty="0" err="1">
                <a:solidFill>
                  <a:schemeClr val="tx1"/>
                </a:solidFill>
              </a:rPr>
              <a:t>Epochs</a:t>
            </a:r>
            <a:r>
              <a:rPr lang="de-DE" sz="1600" dirty="0">
                <a:solidFill>
                  <a:schemeClr val="tx1"/>
                </a:solidFill>
              </a:rPr>
              <a:t>: 12</a:t>
            </a:r>
          </a:p>
        </p:txBody>
      </p:sp>
    </p:spTree>
    <p:extLst>
      <p:ext uri="{BB962C8B-B14F-4D97-AF65-F5344CB8AC3E}">
        <p14:creationId xmlns:p14="http://schemas.microsoft.com/office/powerpoint/2010/main" val="577390133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3"/>
          <p:cNvSpPr/>
          <p:nvPr/>
        </p:nvSpPr>
        <p:spPr>
          <a:xfrm>
            <a:off x="540000" y="1260000"/>
            <a:ext cx="10080000" cy="647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r>
              <a:rPr lang="de-DE" sz="28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III. Project </a:t>
            </a:r>
            <a:r>
              <a:rPr lang="de-DE" sz="2800" b="1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Steps</a:t>
            </a:r>
            <a:endParaRPr lang="de-DE" sz="2800" b="1" strike="noStrike" spc="-1" dirty="0">
              <a:solidFill>
                <a:srgbClr val="000000"/>
              </a:solidFill>
              <a:latin typeface="Arial"/>
              <a:ea typeface="DejaVu Sans"/>
            </a:endParaRPr>
          </a:p>
          <a:p>
            <a:pPr>
              <a:lnSpc>
                <a:spcPct val="100000"/>
              </a:lnSpc>
            </a:pPr>
            <a:endParaRPr lang="de-DE" sz="2800" b="1" strike="noStrike" spc="-1" dirty="0">
              <a:latin typeface="Arial"/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DBA77961-D247-5BA3-8233-CF535DE53699}"/>
              </a:ext>
            </a:extLst>
          </p:cNvPr>
          <p:cNvSpPr/>
          <p:nvPr/>
        </p:nvSpPr>
        <p:spPr>
          <a:xfrm>
            <a:off x="9545216" y="702732"/>
            <a:ext cx="1975272" cy="4233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800" b="1" dirty="0">
                <a:solidFill>
                  <a:schemeClr val="tx1"/>
                </a:solidFill>
              </a:rPr>
              <a:t>Model </a:t>
            </a:r>
            <a:r>
              <a:rPr lang="de-DE" sz="1800" b="1" dirty="0" err="1">
                <a:solidFill>
                  <a:schemeClr val="tx1"/>
                </a:solidFill>
              </a:rPr>
              <a:t>training</a:t>
            </a:r>
            <a:endParaRPr lang="de-DE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66737269-EBBC-59A5-55B1-8DD41FBD5620}"/>
              </a:ext>
            </a:extLst>
          </p:cNvPr>
          <p:cNvSpPr/>
          <p:nvPr/>
        </p:nvSpPr>
        <p:spPr>
          <a:xfrm>
            <a:off x="540000" y="1816800"/>
            <a:ext cx="910670" cy="48574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dirty="0">
                <a:solidFill>
                  <a:schemeClr val="tx1"/>
                </a:solidFill>
              </a:rPr>
              <a:t>Self-</a:t>
            </a:r>
            <a:r>
              <a:rPr lang="de-DE" sz="900" dirty="0" err="1">
                <a:solidFill>
                  <a:schemeClr val="tx1"/>
                </a:solidFill>
              </a:rPr>
              <a:t>trained</a:t>
            </a:r>
            <a:r>
              <a:rPr lang="de-DE" sz="900" dirty="0">
                <a:solidFill>
                  <a:schemeClr val="tx1"/>
                </a:solidFill>
              </a:rPr>
              <a:t> on Fin Phrase Dataset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CD0CE778-D594-C56D-12C8-6701D78A10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617" y="2434150"/>
            <a:ext cx="4865383" cy="3812843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EFBCA89A-8D10-99DB-0CF5-0FF1AD456D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9207" y="2434150"/>
            <a:ext cx="5116864" cy="3812843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069B8431-5076-0B3F-4383-5800A7BF30AD}"/>
              </a:ext>
            </a:extLst>
          </p:cNvPr>
          <p:cNvSpPr/>
          <p:nvPr/>
        </p:nvSpPr>
        <p:spPr>
          <a:xfrm>
            <a:off x="2304887" y="1816800"/>
            <a:ext cx="8527954" cy="48574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Hidden </a:t>
            </a:r>
            <a:r>
              <a:rPr lang="de-DE" sz="1600" dirty="0" err="1">
                <a:solidFill>
                  <a:schemeClr val="tx1"/>
                </a:solidFill>
              </a:rPr>
              <a:t>Dim</a:t>
            </a:r>
            <a:r>
              <a:rPr lang="de-DE" sz="1600" dirty="0">
                <a:solidFill>
                  <a:schemeClr val="tx1"/>
                </a:solidFill>
              </a:rPr>
              <a:t>: 256 Dropout: 0.6 Batch Size: 64. </a:t>
            </a:r>
            <a:r>
              <a:rPr lang="de-DE" sz="1600" dirty="0" err="1">
                <a:solidFill>
                  <a:schemeClr val="tx1"/>
                </a:solidFill>
              </a:rPr>
              <a:t>Epochs</a:t>
            </a:r>
            <a:r>
              <a:rPr lang="de-DE" sz="1600" dirty="0">
                <a:solidFill>
                  <a:schemeClr val="tx1"/>
                </a:solidFill>
              </a:rPr>
              <a:t>: 12</a:t>
            </a:r>
          </a:p>
        </p:txBody>
      </p:sp>
    </p:spTree>
    <p:extLst>
      <p:ext uri="{BB962C8B-B14F-4D97-AF65-F5344CB8AC3E}">
        <p14:creationId xmlns:p14="http://schemas.microsoft.com/office/powerpoint/2010/main" val="253583138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Christian-Albrechts-Universität zu Kiel | Hochschulen | ME2BE">
            <a:extLst>
              <a:ext uri="{FF2B5EF4-FFF2-40B4-BE49-F238E27FC236}">
                <a16:creationId xmlns:a16="http://schemas.microsoft.com/office/drawing/2014/main" id="{1ED7CE91-FEF0-8C79-91C6-8CCD91EB18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4638" y="-1"/>
            <a:ext cx="9715762" cy="6480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DA137403-DB07-2749-9E35-15BD446D2D71}"/>
              </a:ext>
            </a:extLst>
          </p:cNvPr>
          <p:cNvSpPr/>
          <p:nvPr/>
        </p:nvSpPr>
        <p:spPr>
          <a:xfrm>
            <a:off x="89" y="-1"/>
            <a:ext cx="3406438" cy="6480175"/>
          </a:xfrm>
          <a:prstGeom prst="rect">
            <a:avLst/>
          </a:prstGeom>
          <a:solidFill>
            <a:srgbClr val="9A1B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701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AF58884E-108D-3748-B437-FC2DA44109DE}"/>
              </a:ext>
            </a:extLst>
          </p:cNvPr>
          <p:cNvSpPr/>
          <p:nvPr/>
        </p:nvSpPr>
        <p:spPr>
          <a:xfrm>
            <a:off x="89" y="2403448"/>
            <a:ext cx="3406438" cy="21139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646" b="1" dirty="0"/>
              <a:t>IV. Project </a:t>
            </a:r>
            <a:r>
              <a:rPr lang="de-DE" sz="2646" b="1" dirty="0" err="1"/>
              <a:t>Scope</a:t>
            </a:r>
            <a:endParaRPr lang="de-DE" sz="2646" b="1" dirty="0"/>
          </a:p>
          <a:p>
            <a:pPr algn="ctr"/>
            <a:r>
              <a:rPr lang="de-DE" sz="2646" b="1" dirty="0" err="1"/>
              <a:t>To</a:t>
            </a:r>
            <a:r>
              <a:rPr lang="de-DE" sz="2646" b="1" dirty="0"/>
              <a:t> Dos</a:t>
            </a:r>
            <a:endParaRPr lang="de-DE" sz="2646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A2764E3-B579-BED2-D9D6-64E7599595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8539" y="-1"/>
            <a:ext cx="1851861" cy="536241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50D6C09F-D31C-FD09-FE35-C75E5966310C}"/>
              </a:ext>
            </a:extLst>
          </p:cNvPr>
          <p:cNvSpPr txBox="1"/>
          <p:nvPr/>
        </p:nvSpPr>
        <p:spPr>
          <a:xfrm>
            <a:off x="3406526" y="6276600"/>
            <a:ext cx="7984051" cy="208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78"/>
              <a:t>Bildquelle: </a:t>
            </a:r>
          </a:p>
          <a:p>
            <a:r>
              <a:rPr lang="de-DE" sz="378"/>
              <a:t>https://</a:t>
            </a:r>
            <a:r>
              <a:rPr lang="de-DE" sz="378" err="1"/>
              <a:t>www.google.com</a:t>
            </a:r>
            <a:r>
              <a:rPr lang="de-DE" sz="378"/>
              <a:t>/</a:t>
            </a:r>
            <a:r>
              <a:rPr lang="de-DE" sz="378" err="1"/>
              <a:t>url?sa</a:t>
            </a:r>
            <a:r>
              <a:rPr lang="de-DE" sz="378"/>
              <a:t>=</a:t>
            </a:r>
            <a:r>
              <a:rPr lang="de-DE" sz="378" err="1"/>
              <a:t>i&amp;url</a:t>
            </a:r>
            <a:r>
              <a:rPr lang="de-DE" sz="378"/>
              <a:t>=https%3A%2F%2Fme2be.de%2Fhochschulen%2Fcau-christian-albrechts-universitaet-zu-kiel%2F&amp;psig=AOvVaw3pyzL9cEIYeIjpIqHRPR5F&amp;ust=1667135603618000&amp;source=</a:t>
            </a:r>
            <a:r>
              <a:rPr lang="de-DE" sz="378" err="1"/>
              <a:t>images&amp;cd</a:t>
            </a:r>
            <a:r>
              <a:rPr lang="de-DE" sz="378"/>
              <a:t>=</a:t>
            </a:r>
            <a:r>
              <a:rPr lang="de-DE" sz="378" err="1"/>
              <a:t>vfe&amp;ved</a:t>
            </a:r>
            <a:r>
              <a:rPr lang="de-DE" sz="378"/>
              <a:t>=0CAoQjRxqFwoTCKDeyqLChfsCFQAAAAAdAAAAABAM</a:t>
            </a:r>
          </a:p>
        </p:txBody>
      </p:sp>
    </p:spTree>
    <p:extLst>
      <p:ext uri="{BB962C8B-B14F-4D97-AF65-F5344CB8AC3E}">
        <p14:creationId xmlns:p14="http://schemas.microsoft.com/office/powerpoint/2010/main" val="269803755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3"/>
          <p:cNvSpPr/>
          <p:nvPr/>
        </p:nvSpPr>
        <p:spPr>
          <a:xfrm>
            <a:off x="540000" y="1260000"/>
            <a:ext cx="10080000" cy="647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r>
              <a:rPr lang="de-DE" sz="28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IV. Project </a:t>
            </a:r>
            <a:r>
              <a:rPr lang="de-DE" sz="2800" b="1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Scope</a:t>
            </a:r>
            <a:endParaRPr lang="de-DE" sz="2800" b="1" strike="noStrike" spc="-1" dirty="0">
              <a:solidFill>
                <a:srgbClr val="000000"/>
              </a:solidFill>
              <a:latin typeface="Arial"/>
              <a:ea typeface="DejaVu Sans"/>
            </a:endParaRPr>
          </a:p>
          <a:p>
            <a:pPr>
              <a:lnSpc>
                <a:spcPct val="100000"/>
              </a:lnSpc>
            </a:pPr>
            <a:endParaRPr lang="de-DE" sz="2800" b="1" strike="noStrike" spc="-1" dirty="0">
              <a:latin typeface="Arial"/>
            </a:endParaRPr>
          </a:p>
        </p:txBody>
      </p:sp>
      <p:sp>
        <p:nvSpPr>
          <p:cNvPr id="3" name="CustomShape 1"/>
          <p:cNvSpPr/>
          <p:nvPr/>
        </p:nvSpPr>
        <p:spPr>
          <a:xfrm>
            <a:off x="540000" y="2159999"/>
            <a:ext cx="10079640" cy="291002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de-DE" sz="1600" b="1" spc="-1" dirty="0">
                <a:solidFill>
                  <a:srgbClr val="000000"/>
                </a:solidFill>
              </a:rPr>
              <a:t>Main Tasks:</a:t>
            </a:r>
          </a:p>
          <a:p>
            <a:pPr>
              <a:lnSpc>
                <a:spcPct val="100000"/>
              </a:lnSpc>
            </a:pPr>
            <a:endParaRPr lang="de-DE" sz="1600" b="1" spc="-1" dirty="0">
              <a:solidFill>
                <a:srgbClr val="000000"/>
              </a:solidFill>
            </a:endParaRPr>
          </a:p>
          <a:p>
            <a:pPr>
              <a:lnSpc>
                <a:spcPct val="100000"/>
              </a:lnSpc>
            </a:pPr>
            <a:endParaRPr lang="de-DE" sz="1600" b="1" spc="-1" dirty="0">
              <a:solidFill>
                <a:srgbClr val="000000"/>
              </a:solidFill>
            </a:endParaRPr>
          </a:p>
          <a:p>
            <a:pPr>
              <a:lnSpc>
                <a:spcPct val="100000"/>
              </a:lnSpc>
            </a:pPr>
            <a:endParaRPr lang="de-DE" sz="1600" b="1" spc="-1" dirty="0">
              <a:solidFill>
                <a:srgbClr val="000000"/>
              </a:solidFill>
            </a:endParaRPr>
          </a:p>
          <a:p>
            <a:pPr marL="400050" indent="-400050">
              <a:lnSpc>
                <a:spcPct val="100000"/>
              </a:lnSpc>
              <a:buFont typeface="+mj-lt"/>
              <a:buAutoNum type="romanUcPeriod"/>
            </a:pPr>
            <a:r>
              <a:rPr lang="de-DE" sz="1600" b="1" spc="-1" dirty="0">
                <a:solidFill>
                  <a:srgbClr val="000000"/>
                </a:solidFill>
              </a:rPr>
              <a:t>Find granular </a:t>
            </a:r>
            <a:r>
              <a:rPr lang="de-DE" sz="1600" b="1" spc="-1" dirty="0" err="1">
                <a:solidFill>
                  <a:srgbClr val="000000"/>
                </a:solidFill>
              </a:rPr>
              <a:t>data</a:t>
            </a:r>
            <a:r>
              <a:rPr lang="de-DE" sz="1600" b="1" spc="-1" dirty="0">
                <a:solidFill>
                  <a:srgbClr val="000000"/>
                </a:solidFill>
              </a:rPr>
              <a:t> on </a:t>
            </a:r>
            <a:r>
              <a:rPr lang="de-DE" sz="1600" b="1" spc="-1" dirty="0" err="1">
                <a:solidFill>
                  <a:srgbClr val="000000"/>
                </a:solidFill>
              </a:rPr>
              <a:t>short</a:t>
            </a:r>
            <a:r>
              <a:rPr lang="de-DE" sz="1600" b="1" spc="-1" dirty="0">
                <a:solidFill>
                  <a:srgbClr val="000000"/>
                </a:solidFill>
              </a:rPr>
              <a:t> </a:t>
            </a:r>
            <a:r>
              <a:rPr lang="de-DE" sz="1600" b="1" spc="-1" dirty="0" err="1">
                <a:solidFill>
                  <a:srgbClr val="000000"/>
                </a:solidFill>
              </a:rPr>
              <a:t>interest</a:t>
            </a:r>
            <a:r>
              <a:rPr lang="de-DE" sz="1600" b="1" spc="-1" dirty="0">
                <a:solidFill>
                  <a:srgbClr val="000000"/>
                </a:solidFill>
              </a:rPr>
              <a:t> (</a:t>
            </a:r>
            <a:r>
              <a:rPr lang="de-DE" sz="1600" b="1" spc="-1" dirty="0" err="1">
                <a:solidFill>
                  <a:srgbClr val="000000"/>
                </a:solidFill>
              </a:rPr>
              <a:t>for</a:t>
            </a:r>
            <a:r>
              <a:rPr lang="de-DE" sz="1600" b="1" spc="-1" dirty="0">
                <a:solidFill>
                  <a:srgbClr val="000000"/>
                </a:solidFill>
              </a:rPr>
              <a:t> </a:t>
            </a:r>
            <a:r>
              <a:rPr lang="de-DE" sz="1600" b="1" spc="-1" dirty="0" err="1">
                <a:solidFill>
                  <a:srgbClr val="000000"/>
                </a:solidFill>
              </a:rPr>
              <a:t>the</a:t>
            </a:r>
            <a:r>
              <a:rPr lang="de-DE" sz="1600" b="1" spc="-1" dirty="0">
                <a:solidFill>
                  <a:srgbClr val="000000"/>
                </a:solidFill>
              </a:rPr>
              <a:t> German/US stock </a:t>
            </a:r>
            <a:r>
              <a:rPr lang="de-DE" sz="1600" b="1" spc="-1" dirty="0" err="1">
                <a:solidFill>
                  <a:srgbClr val="000000"/>
                </a:solidFill>
              </a:rPr>
              <a:t>market</a:t>
            </a:r>
            <a:r>
              <a:rPr lang="de-DE" sz="1600" b="1" spc="-1" dirty="0">
                <a:solidFill>
                  <a:srgbClr val="000000"/>
                </a:solidFill>
              </a:rPr>
              <a:t>)</a:t>
            </a:r>
          </a:p>
          <a:p>
            <a:pPr marL="400050" indent="-400050">
              <a:lnSpc>
                <a:spcPct val="100000"/>
              </a:lnSpc>
              <a:buFont typeface="+mj-lt"/>
              <a:buAutoNum type="romanUcPeriod"/>
            </a:pPr>
            <a:r>
              <a:rPr lang="de-DE" sz="1600" b="1" spc="-1" dirty="0">
                <a:solidFill>
                  <a:srgbClr val="000000"/>
                </a:solidFill>
              </a:rPr>
              <a:t>Find </a:t>
            </a:r>
            <a:r>
              <a:rPr lang="de-DE" sz="1600" b="1" spc="-1" dirty="0" err="1">
                <a:solidFill>
                  <a:srgbClr val="000000"/>
                </a:solidFill>
              </a:rPr>
              <a:t>appropriate</a:t>
            </a:r>
            <a:r>
              <a:rPr lang="de-DE" sz="1600" b="1" spc="-1" dirty="0">
                <a:solidFill>
                  <a:srgbClr val="000000"/>
                </a:solidFill>
              </a:rPr>
              <a:t> </a:t>
            </a:r>
            <a:r>
              <a:rPr lang="de-DE" sz="1600" b="1" spc="-1" dirty="0" err="1">
                <a:solidFill>
                  <a:srgbClr val="000000"/>
                </a:solidFill>
              </a:rPr>
              <a:t>news</a:t>
            </a:r>
            <a:r>
              <a:rPr lang="de-DE" sz="1600" b="1" spc="-1" dirty="0">
                <a:solidFill>
                  <a:srgbClr val="000000"/>
                </a:solidFill>
              </a:rPr>
              <a:t> </a:t>
            </a:r>
            <a:r>
              <a:rPr lang="de-DE" sz="1600" b="1" spc="-1" dirty="0" err="1">
                <a:solidFill>
                  <a:srgbClr val="000000"/>
                </a:solidFill>
              </a:rPr>
              <a:t>sources</a:t>
            </a:r>
            <a:r>
              <a:rPr lang="de-DE" sz="1600" b="1" spc="-1" dirty="0">
                <a:solidFill>
                  <a:srgbClr val="000000"/>
                </a:solidFill>
              </a:rPr>
              <a:t> </a:t>
            </a:r>
            <a:r>
              <a:rPr lang="de-DE" sz="1600" b="1" spc="-1" dirty="0" err="1">
                <a:solidFill>
                  <a:srgbClr val="000000"/>
                </a:solidFill>
              </a:rPr>
              <a:t>covering</a:t>
            </a:r>
            <a:r>
              <a:rPr lang="de-DE" sz="1600" b="1" spc="-1" dirty="0">
                <a:solidFill>
                  <a:srgbClr val="000000"/>
                </a:solidFill>
              </a:rPr>
              <a:t> </a:t>
            </a:r>
            <a:r>
              <a:rPr lang="de-DE" sz="1600" b="1" spc="-1" dirty="0" err="1">
                <a:solidFill>
                  <a:srgbClr val="000000"/>
                </a:solidFill>
              </a:rPr>
              <a:t>the</a:t>
            </a:r>
            <a:r>
              <a:rPr lang="de-DE" sz="1600" b="1" spc="-1" dirty="0">
                <a:solidFill>
                  <a:srgbClr val="000000"/>
                </a:solidFill>
              </a:rPr>
              <a:t> </a:t>
            </a:r>
            <a:r>
              <a:rPr lang="de-DE" sz="1600" b="1" spc="-1" dirty="0" err="1">
                <a:solidFill>
                  <a:srgbClr val="000000"/>
                </a:solidFill>
              </a:rPr>
              <a:t>respective</a:t>
            </a:r>
            <a:r>
              <a:rPr lang="de-DE" sz="1600" b="1" spc="-1" dirty="0">
                <a:solidFill>
                  <a:srgbClr val="000000"/>
                </a:solidFill>
              </a:rPr>
              <a:t> </a:t>
            </a:r>
            <a:r>
              <a:rPr lang="de-DE" sz="1600" b="1" spc="-1" dirty="0" err="1">
                <a:solidFill>
                  <a:srgbClr val="000000"/>
                </a:solidFill>
              </a:rPr>
              <a:t>companies</a:t>
            </a:r>
            <a:r>
              <a:rPr lang="de-DE" sz="1600" b="1" spc="-1" dirty="0">
                <a:solidFill>
                  <a:srgbClr val="000000"/>
                </a:solidFill>
              </a:rPr>
              <a:t> (RSS Feeds, Google News)</a:t>
            </a:r>
          </a:p>
          <a:p>
            <a:pPr>
              <a:lnSpc>
                <a:spcPct val="100000"/>
              </a:lnSpc>
            </a:pPr>
            <a:r>
              <a:rPr lang="de-DE" sz="1600" b="1" spc="-1" dirty="0">
                <a:solidFill>
                  <a:srgbClr val="000000"/>
                </a:solidFill>
              </a:rPr>
              <a:t>	-&gt; LexisNexis</a:t>
            </a:r>
          </a:p>
          <a:p>
            <a:pPr marL="400050" indent="-400050">
              <a:lnSpc>
                <a:spcPct val="100000"/>
              </a:lnSpc>
              <a:buFont typeface="+mj-lt"/>
              <a:buAutoNum type="romanUcPeriod"/>
            </a:pPr>
            <a:r>
              <a:rPr lang="de-DE" sz="1600" b="1" spc="-1" dirty="0">
                <a:solidFill>
                  <a:srgbClr val="000000"/>
                </a:solidFill>
              </a:rPr>
              <a:t>Create a </a:t>
            </a:r>
            <a:r>
              <a:rPr lang="de-DE" sz="1600" b="1" spc="-1" dirty="0" err="1">
                <a:solidFill>
                  <a:srgbClr val="000000"/>
                </a:solidFill>
              </a:rPr>
              <a:t>news</a:t>
            </a:r>
            <a:r>
              <a:rPr lang="de-DE" sz="1600" b="1" spc="-1" dirty="0">
                <a:solidFill>
                  <a:srgbClr val="000000"/>
                </a:solidFill>
              </a:rPr>
              <a:t> </a:t>
            </a:r>
            <a:r>
              <a:rPr lang="de-DE" sz="1600" b="1" spc="-1" dirty="0" err="1">
                <a:solidFill>
                  <a:srgbClr val="000000"/>
                </a:solidFill>
              </a:rPr>
              <a:t>sentiment</a:t>
            </a:r>
            <a:r>
              <a:rPr lang="de-DE" sz="1600" b="1" spc="-1" dirty="0">
                <a:solidFill>
                  <a:srgbClr val="000000"/>
                </a:solidFill>
              </a:rPr>
              <a:t> score (</a:t>
            </a:r>
            <a:r>
              <a:rPr lang="de-DE" sz="1600" b="1" spc="-1" dirty="0" err="1">
                <a:solidFill>
                  <a:srgbClr val="000000"/>
                </a:solidFill>
              </a:rPr>
              <a:t>compare</a:t>
            </a:r>
            <a:r>
              <a:rPr lang="de-DE" sz="1600" b="1" spc="-1" dirty="0">
                <a:solidFill>
                  <a:srgbClr val="000000"/>
                </a:solidFill>
              </a:rPr>
              <a:t> different </a:t>
            </a:r>
            <a:r>
              <a:rPr lang="de-DE" sz="1600" b="1" spc="-1" dirty="0" err="1">
                <a:solidFill>
                  <a:srgbClr val="000000"/>
                </a:solidFill>
              </a:rPr>
              <a:t>available</a:t>
            </a:r>
            <a:r>
              <a:rPr lang="de-DE" sz="1600" b="1" spc="-1" dirty="0">
                <a:solidFill>
                  <a:srgbClr val="000000"/>
                </a:solidFill>
              </a:rPr>
              <a:t> </a:t>
            </a:r>
            <a:r>
              <a:rPr lang="de-DE" sz="1600" b="1" spc="-1" dirty="0" err="1">
                <a:solidFill>
                  <a:srgbClr val="000000"/>
                </a:solidFill>
              </a:rPr>
              <a:t>vocabularies</a:t>
            </a:r>
            <a:r>
              <a:rPr lang="de-DE" sz="1600" b="1" spc="-1" dirty="0">
                <a:solidFill>
                  <a:srgbClr val="000000"/>
                </a:solidFill>
              </a:rPr>
              <a:t>, </a:t>
            </a:r>
            <a:r>
              <a:rPr lang="de-DE" sz="1600" b="1" spc="-1" dirty="0" err="1">
                <a:solidFill>
                  <a:srgbClr val="000000"/>
                </a:solidFill>
              </a:rPr>
              <a:t>classification</a:t>
            </a:r>
            <a:r>
              <a:rPr lang="de-DE" sz="1600" b="1" spc="-1" dirty="0">
                <a:solidFill>
                  <a:srgbClr val="000000"/>
                </a:solidFill>
              </a:rPr>
              <a:t>) </a:t>
            </a:r>
            <a:r>
              <a:rPr lang="de-DE" sz="1600" b="1" spc="-1" dirty="0" err="1">
                <a:solidFill>
                  <a:srgbClr val="000000"/>
                </a:solidFill>
              </a:rPr>
              <a:t>from</a:t>
            </a:r>
            <a:r>
              <a:rPr lang="de-DE" sz="1600" b="1" spc="-1" dirty="0">
                <a:solidFill>
                  <a:srgbClr val="000000"/>
                </a:solidFill>
              </a:rPr>
              <a:t> </a:t>
            </a:r>
            <a:r>
              <a:rPr lang="de-DE" sz="1600" b="1" spc="-1" dirty="0" err="1">
                <a:solidFill>
                  <a:srgbClr val="000000"/>
                </a:solidFill>
              </a:rPr>
              <a:t>the</a:t>
            </a:r>
            <a:r>
              <a:rPr lang="de-DE" sz="1600" b="1" spc="-1" dirty="0">
                <a:solidFill>
                  <a:srgbClr val="000000"/>
                </a:solidFill>
              </a:rPr>
              <a:t> </a:t>
            </a:r>
            <a:r>
              <a:rPr lang="de-DE" sz="1600" b="1" spc="-1" dirty="0" err="1">
                <a:solidFill>
                  <a:srgbClr val="000000"/>
                </a:solidFill>
              </a:rPr>
              <a:t>categorical</a:t>
            </a:r>
            <a:r>
              <a:rPr lang="de-DE" sz="1600" b="1" spc="-1" dirty="0">
                <a:solidFill>
                  <a:srgbClr val="000000"/>
                </a:solidFill>
              </a:rPr>
              <a:t> </a:t>
            </a:r>
            <a:r>
              <a:rPr lang="de-DE" sz="1600" b="1" spc="-1" dirty="0" err="1">
                <a:solidFill>
                  <a:srgbClr val="000000"/>
                </a:solidFill>
              </a:rPr>
              <a:t>encoding</a:t>
            </a:r>
            <a:r>
              <a:rPr lang="de-DE" sz="1600" b="1" spc="-1" dirty="0">
                <a:solidFill>
                  <a:srgbClr val="000000"/>
                </a:solidFill>
              </a:rPr>
              <a:t> </a:t>
            </a:r>
            <a:r>
              <a:rPr lang="de-DE" sz="1600" b="1" spc="-1" dirty="0" err="1">
                <a:solidFill>
                  <a:srgbClr val="000000"/>
                </a:solidFill>
              </a:rPr>
              <a:t>of</a:t>
            </a:r>
            <a:r>
              <a:rPr lang="de-DE" sz="1600" b="1" spc="-1" dirty="0">
                <a:solidFill>
                  <a:srgbClr val="000000"/>
                </a:solidFill>
              </a:rPr>
              <a:t> </a:t>
            </a:r>
            <a:r>
              <a:rPr lang="de-DE" sz="1600" b="1" spc="-1" dirty="0" err="1">
                <a:solidFill>
                  <a:srgbClr val="000000"/>
                </a:solidFill>
              </a:rPr>
              <a:t>the</a:t>
            </a:r>
            <a:r>
              <a:rPr lang="de-DE" sz="1600" b="1" spc="-1" dirty="0">
                <a:solidFill>
                  <a:srgbClr val="000000"/>
                </a:solidFill>
              </a:rPr>
              <a:t> </a:t>
            </a:r>
            <a:r>
              <a:rPr lang="de-DE" sz="1600" b="1" spc="-1" dirty="0" err="1">
                <a:solidFill>
                  <a:srgbClr val="000000"/>
                </a:solidFill>
              </a:rPr>
              <a:t>models</a:t>
            </a:r>
            <a:endParaRPr lang="de-DE" sz="1600" b="1" spc="-1" dirty="0">
              <a:solidFill>
                <a:srgbClr val="000000"/>
              </a:solidFill>
            </a:endParaRPr>
          </a:p>
          <a:p>
            <a:pPr marL="400050" indent="-400050">
              <a:lnSpc>
                <a:spcPct val="100000"/>
              </a:lnSpc>
              <a:buFont typeface="+mj-lt"/>
              <a:buAutoNum type="romanUcPeriod"/>
            </a:pPr>
            <a:r>
              <a:rPr lang="de-DE" sz="1600" b="1" spc="-1" dirty="0" err="1">
                <a:solidFill>
                  <a:srgbClr val="000000"/>
                </a:solidFill>
              </a:rPr>
              <a:t>Classify</a:t>
            </a:r>
            <a:r>
              <a:rPr lang="de-DE" sz="1600" b="1" spc="-1" dirty="0">
                <a:solidFill>
                  <a:srgbClr val="000000"/>
                </a:solidFill>
              </a:rPr>
              <a:t> </a:t>
            </a:r>
            <a:r>
              <a:rPr lang="de-DE" sz="1600" b="1" spc="-1" dirty="0" err="1">
                <a:solidFill>
                  <a:srgbClr val="000000"/>
                </a:solidFill>
              </a:rPr>
              <a:t>the</a:t>
            </a:r>
            <a:r>
              <a:rPr lang="de-DE" sz="1600" b="1" spc="-1" dirty="0">
                <a:solidFill>
                  <a:srgbClr val="000000"/>
                </a:solidFill>
              </a:rPr>
              <a:t> </a:t>
            </a:r>
            <a:r>
              <a:rPr lang="de-DE" sz="1600" b="1" spc="-1" dirty="0" err="1">
                <a:solidFill>
                  <a:srgbClr val="000000"/>
                </a:solidFill>
              </a:rPr>
              <a:t>articles</a:t>
            </a:r>
            <a:r>
              <a:rPr lang="de-DE" sz="1600" b="1" spc="-1" dirty="0">
                <a:solidFill>
                  <a:srgbClr val="000000"/>
                </a:solidFill>
              </a:rPr>
              <a:t> </a:t>
            </a:r>
            <a:r>
              <a:rPr lang="de-DE" sz="1600" b="1" spc="-1" dirty="0" err="1">
                <a:solidFill>
                  <a:srgbClr val="000000"/>
                </a:solidFill>
              </a:rPr>
              <a:t>as</a:t>
            </a:r>
            <a:r>
              <a:rPr lang="de-DE" sz="1600" b="1" spc="-1" dirty="0">
                <a:solidFill>
                  <a:srgbClr val="000000"/>
                </a:solidFill>
              </a:rPr>
              <a:t> a </a:t>
            </a:r>
            <a:r>
              <a:rPr lang="de-DE" sz="1600" b="1" spc="-1" dirty="0" err="1">
                <a:solidFill>
                  <a:srgbClr val="000000"/>
                </a:solidFill>
              </a:rPr>
              <a:t>whole</a:t>
            </a:r>
            <a:endParaRPr lang="de-DE" sz="1600" b="1" spc="-1" dirty="0">
              <a:solidFill>
                <a:srgbClr val="000000"/>
              </a:solidFill>
            </a:endParaRPr>
          </a:p>
          <a:p>
            <a:pPr marL="400050" indent="-400050">
              <a:lnSpc>
                <a:spcPct val="100000"/>
              </a:lnSpc>
              <a:buFont typeface="+mj-lt"/>
              <a:buAutoNum type="romanUcPeriod"/>
            </a:pPr>
            <a:r>
              <a:rPr lang="de-DE" sz="1600" b="1" spc="-1" dirty="0" err="1">
                <a:solidFill>
                  <a:srgbClr val="000000"/>
                </a:solidFill>
              </a:rPr>
              <a:t>Evaluate</a:t>
            </a:r>
            <a:r>
              <a:rPr lang="de-DE" sz="1600" b="1" spc="-1" dirty="0">
                <a:solidFill>
                  <a:srgbClr val="000000"/>
                </a:solidFill>
              </a:rPr>
              <a:t> Score </a:t>
            </a:r>
            <a:r>
              <a:rPr lang="de-DE" sz="1600" b="1" spc="-1" dirty="0" err="1">
                <a:solidFill>
                  <a:srgbClr val="000000"/>
                </a:solidFill>
              </a:rPr>
              <a:t>from</a:t>
            </a:r>
            <a:r>
              <a:rPr lang="de-DE" sz="1600" b="1" spc="-1" dirty="0">
                <a:solidFill>
                  <a:srgbClr val="000000"/>
                </a:solidFill>
              </a:rPr>
              <a:t> </a:t>
            </a:r>
            <a:r>
              <a:rPr lang="de-DE" sz="1600" b="1" spc="-1" dirty="0" err="1">
                <a:solidFill>
                  <a:srgbClr val="000000"/>
                </a:solidFill>
              </a:rPr>
              <a:t>model</a:t>
            </a:r>
            <a:r>
              <a:rPr lang="de-DE" sz="1600" b="1" spc="-1" dirty="0">
                <a:solidFill>
                  <a:srgbClr val="000000"/>
                </a:solidFill>
              </a:rPr>
              <a:t> </a:t>
            </a:r>
            <a:r>
              <a:rPr lang="de-DE" sz="1600" b="1" spc="-1" dirty="0" err="1">
                <a:solidFill>
                  <a:srgbClr val="000000"/>
                </a:solidFill>
              </a:rPr>
              <a:t>over</a:t>
            </a:r>
            <a:r>
              <a:rPr lang="de-DE" sz="1600" b="1" spc="-1" dirty="0">
                <a:solidFill>
                  <a:srgbClr val="000000"/>
                </a:solidFill>
              </a:rPr>
              <a:t> time – </a:t>
            </a:r>
            <a:r>
              <a:rPr lang="de-DE" sz="1600" b="1" spc="-1" dirty="0" err="1">
                <a:solidFill>
                  <a:srgbClr val="000000"/>
                </a:solidFill>
              </a:rPr>
              <a:t>Compare</a:t>
            </a:r>
            <a:r>
              <a:rPr lang="de-DE" sz="1600" b="1" spc="-1" dirty="0">
                <a:solidFill>
                  <a:srgbClr val="000000"/>
                </a:solidFill>
              </a:rPr>
              <a:t> different </a:t>
            </a:r>
            <a:r>
              <a:rPr lang="de-DE" sz="1600" b="1" spc="-1" dirty="0" err="1">
                <a:solidFill>
                  <a:srgbClr val="000000"/>
                </a:solidFill>
              </a:rPr>
              <a:t>architectures</a:t>
            </a:r>
            <a:r>
              <a:rPr lang="de-DE" sz="1600" b="1" spc="-1" dirty="0">
                <a:solidFill>
                  <a:srgbClr val="000000"/>
                </a:solidFill>
              </a:rPr>
              <a:t> </a:t>
            </a:r>
          </a:p>
          <a:p>
            <a:pPr marL="400050" indent="-400050">
              <a:lnSpc>
                <a:spcPct val="100000"/>
              </a:lnSpc>
              <a:buFont typeface="+mj-lt"/>
              <a:buAutoNum type="romanUcPeriod"/>
            </a:pPr>
            <a:r>
              <a:rPr lang="de-DE" sz="1600" b="1" spc="-1" dirty="0" err="1">
                <a:solidFill>
                  <a:srgbClr val="000000"/>
                </a:solidFill>
              </a:rPr>
              <a:t>Tweak</a:t>
            </a:r>
            <a:r>
              <a:rPr lang="de-DE" sz="1600" b="1" spc="-1" dirty="0">
                <a:solidFill>
                  <a:srgbClr val="000000"/>
                </a:solidFill>
              </a:rPr>
              <a:t> and </a:t>
            </a:r>
            <a:r>
              <a:rPr lang="de-DE" sz="1600" b="1" spc="-1" dirty="0" err="1">
                <a:solidFill>
                  <a:srgbClr val="000000"/>
                </a:solidFill>
              </a:rPr>
              <a:t>optimize</a:t>
            </a:r>
            <a:r>
              <a:rPr lang="de-DE" sz="1600" b="1" spc="-1" dirty="0">
                <a:solidFill>
                  <a:srgbClr val="000000"/>
                </a:solidFill>
              </a:rPr>
              <a:t> </a:t>
            </a:r>
            <a:r>
              <a:rPr lang="de-DE" sz="1600" b="1" spc="-1" dirty="0" err="1">
                <a:solidFill>
                  <a:srgbClr val="000000"/>
                </a:solidFill>
              </a:rPr>
              <a:t>the</a:t>
            </a:r>
            <a:r>
              <a:rPr lang="de-DE" sz="1600" b="1" spc="-1" dirty="0">
                <a:solidFill>
                  <a:srgbClr val="000000"/>
                </a:solidFill>
              </a:rPr>
              <a:t> </a:t>
            </a:r>
            <a:r>
              <a:rPr lang="de-DE" sz="1600" b="1" spc="-1" dirty="0" err="1">
                <a:solidFill>
                  <a:srgbClr val="000000"/>
                </a:solidFill>
              </a:rPr>
              <a:t>model</a:t>
            </a:r>
            <a:endParaRPr lang="de-DE" sz="1600" b="1" spc="-1" dirty="0">
              <a:solidFill>
                <a:srgbClr val="000000"/>
              </a:solidFill>
            </a:endParaRPr>
          </a:p>
          <a:p>
            <a:pPr marL="400050" indent="-400050">
              <a:lnSpc>
                <a:spcPct val="100000"/>
              </a:lnSpc>
              <a:buFont typeface="+mj-lt"/>
              <a:buAutoNum type="romanUcPeriod"/>
            </a:pPr>
            <a:r>
              <a:rPr lang="de-DE" sz="1600" b="1" spc="-1" dirty="0">
                <a:solidFill>
                  <a:srgbClr val="000000"/>
                </a:solidFill>
              </a:rPr>
              <a:t>Draw </a:t>
            </a:r>
            <a:r>
              <a:rPr lang="de-DE" sz="1600" b="1" spc="-1" dirty="0" err="1">
                <a:solidFill>
                  <a:srgbClr val="000000"/>
                </a:solidFill>
              </a:rPr>
              <a:t>inferences</a:t>
            </a:r>
            <a:r>
              <a:rPr lang="de-DE" sz="1600" b="1" spc="-1" dirty="0">
                <a:solidFill>
                  <a:srgbClr val="000000"/>
                </a:solidFill>
              </a:rPr>
              <a:t> and </a:t>
            </a:r>
            <a:r>
              <a:rPr lang="de-DE" sz="1600" b="1" spc="-1" dirty="0" err="1">
                <a:solidFill>
                  <a:srgbClr val="000000"/>
                </a:solidFill>
              </a:rPr>
              <a:t>conduct</a:t>
            </a:r>
            <a:r>
              <a:rPr lang="de-DE" sz="1600" b="1" spc="-1" dirty="0">
                <a:solidFill>
                  <a:srgbClr val="000000"/>
                </a:solidFill>
              </a:rPr>
              <a:t> </a:t>
            </a:r>
            <a:r>
              <a:rPr lang="de-DE" sz="1600" b="1" spc="-1" dirty="0" err="1">
                <a:solidFill>
                  <a:srgbClr val="000000"/>
                </a:solidFill>
              </a:rPr>
              <a:t>statistical</a:t>
            </a:r>
            <a:r>
              <a:rPr lang="de-DE" sz="1600" b="1" spc="-1" dirty="0">
                <a:solidFill>
                  <a:srgbClr val="000000"/>
                </a:solidFill>
              </a:rPr>
              <a:t> </a:t>
            </a:r>
            <a:r>
              <a:rPr lang="de-DE" sz="1600" b="1" spc="-1" dirty="0" err="1">
                <a:solidFill>
                  <a:srgbClr val="000000"/>
                </a:solidFill>
              </a:rPr>
              <a:t>robustness</a:t>
            </a:r>
            <a:r>
              <a:rPr lang="de-DE" sz="1600" b="1" spc="-1" dirty="0">
                <a:solidFill>
                  <a:srgbClr val="000000"/>
                </a:solidFill>
              </a:rPr>
              <a:t> </a:t>
            </a:r>
            <a:r>
              <a:rPr lang="de-DE" sz="1600" b="1" spc="-1" dirty="0" err="1">
                <a:solidFill>
                  <a:srgbClr val="000000"/>
                </a:solidFill>
              </a:rPr>
              <a:t>tests</a:t>
            </a:r>
            <a:endParaRPr lang="de-DE" sz="1600" b="1" spc="-1" dirty="0">
              <a:solidFill>
                <a:srgbClr val="000000"/>
              </a:solidFill>
            </a:endParaRPr>
          </a:p>
        </p:txBody>
      </p:sp>
      <p:sp>
        <p:nvSpPr>
          <p:cNvPr id="4" name="L-Form 3">
            <a:extLst>
              <a:ext uri="{FF2B5EF4-FFF2-40B4-BE49-F238E27FC236}">
                <a16:creationId xmlns:a16="http://schemas.microsoft.com/office/drawing/2014/main" id="{7D06D21E-B295-6A60-370A-685A8E70691B}"/>
              </a:ext>
            </a:extLst>
          </p:cNvPr>
          <p:cNvSpPr/>
          <p:nvPr/>
        </p:nvSpPr>
        <p:spPr>
          <a:xfrm rot="18872563">
            <a:off x="10101439" y="2818183"/>
            <a:ext cx="834083" cy="475578"/>
          </a:xfrm>
          <a:prstGeom prst="corner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L-Form 4">
            <a:extLst>
              <a:ext uri="{FF2B5EF4-FFF2-40B4-BE49-F238E27FC236}">
                <a16:creationId xmlns:a16="http://schemas.microsoft.com/office/drawing/2014/main" id="{E990E29F-7188-7B13-7E8A-F8204F20BBB4}"/>
              </a:ext>
            </a:extLst>
          </p:cNvPr>
          <p:cNvSpPr/>
          <p:nvPr/>
        </p:nvSpPr>
        <p:spPr>
          <a:xfrm rot="18872563">
            <a:off x="7795508" y="2690666"/>
            <a:ext cx="834083" cy="475578"/>
          </a:xfrm>
          <a:prstGeom prst="corner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77728177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3"/>
          <p:cNvSpPr/>
          <p:nvPr/>
        </p:nvSpPr>
        <p:spPr>
          <a:xfrm>
            <a:off x="540000" y="1260000"/>
            <a:ext cx="10080000" cy="647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r>
              <a:rPr lang="de-DE" sz="28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IV. Project </a:t>
            </a:r>
            <a:r>
              <a:rPr lang="de-DE" sz="2800" b="1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Scope</a:t>
            </a:r>
            <a:endParaRPr lang="de-DE" sz="2800" b="1" strike="noStrike" spc="-1" dirty="0">
              <a:solidFill>
                <a:srgbClr val="000000"/>
              </a:solidFill>
              <a:latin typeface="Arial"/>
              <a:ea typeface="DejaVu Sans"/>
            </a:endParaRPr>
          </a:p>
          <a:p>
            <a:pPr>
              <a:lnSpc>
                <a:spcPct val="100000"/>
              </a:lnSpc>
            </a:pPr>
            <a:endParaRPr lang="de-DE" sz="2800" b="1" strike="noStrike" spc="-1" dirty="0">
              <a:latin typeface="Arial"/>
            </a:endParaRPr>
          </a:p>
        </p:txBody>
      </p:sp>
      <p:sp>
        <p:nvSpPr>
          <p:cNvPr id="3" name="CustomShape 1"/>
          <p:cNvSpPr/>
          <p:nvPr/>
        </p:nvSpPr>
        <p:spPr>
          <a:xfrm>
            <a:off x="540000" y="2159999"/>
            <a:ext cx="10079640" cy="291002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de-DE" sz="1600" b="1" spc="-1" dirty="0">
                <a:solidFill>
                  <a:srgbClr val="000000"/>
                </a:solidFill>
              </a:rPr>
              <a:t>Potential Problems:</a:t>
            </a:r>
          </a:p>
          <a:p>
            <a:pPr>
              <a:lnSpc>
                <a:spcPct val="100000"/>
              </a:lnSpc>
            </a:pPr>
            <a:endParaRPr lang="de-DE" sz="1600" b="1" spc="-1" dirty="0">
              <a:solidFill>
                <a:srgbClr val="000000"/>
              </a:solidFill>
            </a:endParaRPr>
          </a:p>
          <a:p>
            <a:pPr>
              <a:lnSpc>
                <a:spcPct val="100000"/>
              </a:lnSpc>
            </a:pPr>
            <a:endParaRPr lang="de-DE" sz="1600" b="1" spc="-1" dirty="0">
              <a:solidFill>
                <a:srgbClr val="000000"/>
              </a:solidFill>
            </a:endParaRPr>
          </a:p>
          <a:p>
            <a:pPr>
              <a:lnSpc>
                <a:spcPct val="100000"/>
              </a:lnSpc>
            </a:pPr>
            <a:endParaRPr lang="de-DE" sz="1600" b="1" spc="-1" dirty="0">
              <a:solidFill>
                <a:srgbClr val="000000"/>
              </a:solidFill>
            </a:endParaRPr>
          </a:p>
          <a:p>
            <a:pPr marL="400050" indent="-400050">
              <a:lnSpc>
                <a:spcPct val="100000"/>
              </a:lnSpc>
              <a:buFont typeface="+mj-lt"/>
              <a:buAutoNum type="romanUcPeriod"/>
            </a:pPr>
            <a:r>
              <a:rPr lang="de-DE" sz="1600" b="1" spc="-1" dirty="0">
                <a:solidFill>
                  <a:srgbClr val="000000"/>
                </a:solidFill>
              </a:rPr>
              <a:t>Data </a:t>
            </a:r>
            <a:r>
              <a:rPr lang="de-DE" sz="1600" b="1" spc="-1" dirty="0" err="1">
                <a:solidFill>
                  <a:srgbClr val="000000"/>
                </a:solidFill>
              </a:rPr>
              <a:t>availability</a:t>
            </a:r>
            <a:r>
              <a:rPr lang="de-DE" sz="1600" b="1" spc="-1" dirty="0">
                <a:solidFill>
                  <a:srgbClr val="000000"/>
                </a:solidFill>
              </a:rPr>
              <a:t> – </a:t>
            </a:r>
            <a:r>
              <a:rPr lang="de-DE" sz="1600" b="1" spc="-1" dirty="0" err="1">
                <a:solidFill>
                  <a:srgbClr val="000000"/>
                </a:solidFill>
              </a:rPr>
              <a:t>long</a:t>
            </a:r>
            <a:r>
              <a:rPr lang="de-DE" sz="1600" b="1" spc="-1" dirty="0">
                <a:solidFill>
                  <a:srgbClr val="000000"/>
                </a:solidFill>
              </a:rPr>
              <a:t> </a:t>
            </a:r>
            <a:r>
              <a:rPr lang="de-DE" sz="1600" b="1" spc="-1" dirty="0" err="1">
                <a:solidFill>
                  <a:srgbClr val="000000"/>
                </a:solidFill>
              </a:rPr>
              <a:t>enough</a:t>
            </a:r>
            <a:r>
              <a:rPr lang="de-DE" sz="1600" b="1" spc="-1" dirty="0">
                <a:solidFill>
                  <a:srgbClr val="000000"/>
                </a:solidFill>
              </a:rPr>
              <a:t> </a:t>
            </a:r>
            <a:r>
              <a:rPr lang="de-DE" sz="1600" b="1" spc="-1" dirty="0" err="1">
                <a:solidFill>
                  <a:srgbClr val="000000"/>
                </a:solidFill>
              </a:rPr>
              <a:t>continously</a:t>
            </a:r>
            <a:r>
              <a:rPr lang="de-DE" sz="1600" b="1" spc="-1" dirty="0">
                <a:solidFill>
                  <a:srgbClr val="000000"/>
                </a:solidFill>
              </a:rPr>
              <a:t> </a:t>
            </a:r>
            <a:r>
              <a:rPr lang="de-DE" sz="1600" b="1" spc="-1" dirty="0" err="1">
                <a:solidFill>
                  <a:srgbClr val="000000"/>
                </a:solidFill>
              </a:rPr>
              <a:t>ongoing</a:t>
            </a:r>
            <a:r>
              <a:rPr lang="de-DE" sz="1600" b="1" spc="-1" dirty="0">
                <a:solidFill>
                  <a:srgbClr val="000000"/>
                </a:solidFill>
              </a:rPr>
              <a:t> time </a:t>
            </a:r>
            <a:r>
              <a:rPr lang="de-DE" sz="1600" b="1" spc="-1" dirty="0" err="1">
                <a:solidFill>
                  <a:srgbClr val="000000"/>
                </a:solidFill>
              </a:rPr>
              <a:t>series</a:t>
            </a:r>
            <a:r>
              <a:rPr lang="de-DE" sz="1600" b="1" spc="-1" dirty="0">
                <a:solidFill>
                  <a:srgbClr val="000000"/>
                </a:solidFill>
              </a:rPr>
              <a:t> on </a:t>
            </a:r>
            <a:r>
              <a:rPr lang="de-DE" sz="1600" b="1" spc="-1" dirty="0" err="1">
                <a:solidFill>
                  <a:srgbClr val="000000"/>
                </a:solidFill>
              </a:rPr>
              <a:t>short</a:t>
            </a:r>
            <a:r>
              <a:rPr lang="de-DE" sz="1600" b="1" spc="-1" dirty="0">
                <a:solidFill>
                  <a:srgbClr val="000000"/>
                </a:solidFill>
              </a:rPr>
              <a:t> </a:t>
            </a:r>
            <a:r>
              <a:rPr lang="de-DE" sz="1600" b="1" spc="-1" dirty="0" err="1">
                <a:solidFill>
                  <a:srgbClr val="000000"/>
                </a:solidFill>
              </a:rPr>
              <a:t>interest</a:t>
            </a:r>
            <a:endParaRPr lang="de-DE" sz="1600" b="1" spc="-1" dirty="0">
              <a:solidFill>
                <a:srgbClr val="000000"/>
              </a:solidFill>
            </a:endParaRPr>
          </a:p>
          <a:p>
            <a:pPr marL="400050" indent="-400050">
              <a:lnSpc>
                <a:spcPct val="100000"/>
              </a:lnSpc>
              <a:buFont typeface="+mj-lt"/>
              <a:buAutoNum type="romanUcPeriod"/>
            </a:pPr>
            <a:r>
              <a:rPr lang="de-DE" sz="1600" b="1" spc="-1" dirty="0">
                <a:solidFill>
                  <a:srgbClr val="000000"/>
                </a:solidFill>
              </a:rPr>
              <a:t>Media </a:t>
            </a:r>
            <a:r>
              <a:rPr lang="de-DE" sz="1600" b="1" spc="-1" dirty="0" err="1">
                <a:solidFill>
                  <a:srgbClr val="000000"/>
                </a:solidFill>
              </a:rPr>
              <a:t>article</a:t>
            </a:r>
            <a:r>
              <a:rPr lang="de-DE" sz="1600" b="1" spc="-1" dirty="0">
                <a:solidFill>
                  <a:srgbClr val="000000"/>
                </a:solidFill>
              </a:rPr>
              <a:t> – </a:t>
            </a:r>
            <a:r>
              <a:rPr lang="de-DE" sz="1600" b="1" spc="-1" dirty="0" err="1">
                <a:solidFill>
                  <a:srgbClr val="000000"/>
                </a:solidFill>
              </a:rPr>
              <a:t>company</a:t>
            </a:r>
            <a:r>
              <a:rPr lang="de-DE" sz="1600" b="1" spc="-1" dirty="0">
                <a:solidFill>
                  <a:srgbClr val="000000"/>
                </a:solidFill>
              </a:rPr>
              <a:t> </a:t>
            </a:r>
            <a:r>
              <a:rPr lang="de-DE" sz="1600" b="1" spc="-1" dirty="0" err="1">
                <a:solidFill>
                  <a:srgbClr val="000000"/>
                </a:solidFill>
              </a:rPr>
              <a:t>matching</a:t>
            </a:r>
            <a:endParaRPr lang="de-DE" sz="1600" b="1" spc="-1" dirty="0">
              <a:solidFill>
                <a:srgbClr val="000000"/>
              </a:solidFill>
            </a:endParaRPr>
          </a:p>
          <a:p>
            <a:pPr marL="400050" indent="-400050">
              <a:lnSpc>
                <a:spcPct val="100000"/>
              </a:lnSpc>
              <a:buFont typeface="+mj-lt"/>
              <a:buAutoNum type="romanUcPeriod"/>
            </a:pPr>
            <a:r>
              <a:rPr lang="de-DE" sz="1600" b="1" spc="-1" dirty="0">
                <a:solidFill>
                  <a:srgbClr val="000000"/>
                </a:solidFill>
              </a:rPr>
              <a:t>NLP Classification: </a:t>
            </a:r>
            <a:r>
              <a:rPr lang="de-DE" sz="1600" b="1" spc="-1" dirty="0" err="1">
                <a:solidFill>
                  <a:srgbClr val="000000"/>
                </a:solidFill>
              </a:rPr>
              <a:t>Variations</a:t>
            </a:r>
            <a:r>
              <a:rPr lang="de-DE" sz="1600" b="1" spc="-1" dirty="0">
                <a:solidFill>
                  <a:srgbClr val="000000"/>
                </a:solidFill>
              </a:rPr>
              <a:t> and </a:t>
            </a:r>
            <a:r>
              <a:rPr lang="de-DE" sz="1600" b="1" spc="-1" dirty="0" err="1">
                <a:solidFill>
                  <a:srgbClr val="000000"/>
                </a:solidFill>
              </a:rPr>
              <a:t>Vocabularies</a:t>
            </a:r>
            <a:r>
              <a:rPr lang="de-DE" sz="1600" b="1" spc="-1" dirty="0">
                <a:solidFill>
                  <a:srgbClr val="000000"/>
                </a:solidFill>
              </a:rPr>
              <a:t>, </a:t>
            </a:r>
            <a:r>
              <a:rPr lang="de-DE" sz="1600" b="1" spc="-1" dirty="0" err="1">
                <a:solidFill>
                  <a:srgbClr val="000000"/>
                </a:solidFill>
              </a:rPr>
              <a:t>extensiveness</a:t>
            </a:r>
            <a:r>
              <a:rPr lang="de-DE" sz="1600" b="1" spc="-1" dirty="0">
                <a:solidFill>
                  <a:srgbClr val="000000"/>
                </a:solidFill>
              </a:rPr>
              <a:t> </a:t>
            </a:r>
            <a:r>
              <a:rPr lang="de-DE" sz="1600" b="1" spc="-1" dirty="0" err="1">
                <a:solidFill>
                  <a:srgbClr val="000000"/>
                </a:solidFill>
              </a:rPr>
              <a:t>of</a:t>
            </a:r>
            <a:r>
              <a:rPr lang="de-DE" sz="1600" b="1" spc="-1" dirty="0">
                <a:solidFill>
                  <a:srgbClr val="000000"/>
                </a:solidFill>
              </a:rPr>
              <a:t> </a:t>
            </a:r>
            <a:r>
              <a:rPr lang="de-DE" sz="1600" b="1" spc="-1" dirty="0" err="1">
                <a:solidFill>
                  <a:srgbClr val="000000"/>
                </a:solidFill>
              </a:rPr>
              <a:t>classification</a:t>
            </a:r>
            <a:endParaRPr lang="de-DE" sz="1600" b="1" spc="-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4947631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Christian-Albrechts-Universität zu Kiel | Hochschulen | ME2BE">
            <a:extLst>
              <a:ext uri="{FF2B5EF4-FFF2-40B4-BE49-F238E27FC236}">
                <a16:creationId xmlns:a16="http://schemas.microsoft.com/office/drawing/2014/main" id="{1ED7CE91-FEF0-8C79-91C6-8CCD91EB18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4638" y="-1"/>
            <a:ext cx="9715762" cy="6480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DA137403-DB07-2749-9E35-15BD446D2D71}"/>
              </a:ext>
            </a:extLst>
          </p:cNvPr>
          <p:cNvSpPr/>
          <p:nvPr/>
        </p:nvSpPr>
        <p:spPr>
          <a:xfrm>
            <a:off x="89" y="-1"/>
            <a:ext cx="3406438" cy="6480175"/>
          </a:xfrm>
          <a:prstGeom prst="rect">
            <a:avLst/>
          </a:prstGeom>
          <a:solidFill>
            <a:srgbClr val="9A1B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701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AF58884E-108D-3748-B437-FC2DA44109DE}"/>
              </a:ext>
            </a:extLst>
          </p:cNvPr>
          <p:cNvSpPr/>
          <p:nvPr/>
        </p:nvSpPr>
        <p:spPr>
          <a:xfrm>
            <a:off x="89" y="2403448"/>
            <a:ext cx="3406438" cy="21139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646" b="1" dirty="0"/>
              <a:t>V. Project </a:t>
            </a:r>
            <a:r>
              <a:rPr lang="de-DE" sz="2646" b="1" dirty="0" err="1"/>
              <a:t>Structure</a:t>
            </a:r>
            <a:endParaRPr lang="de-DE" sz="2646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A2764E3-B579-BED2-D9D6-64E7599595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8539" y="-1"/>
            <a:ext cx="1851861" cy="536241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50D6C09F-D31C-FD09-FE35-C75E5966310C}"/>
              </a:ext>
            </a:extLst>
          </p:cNvPr>
          <p:cNvSpPr txBox="1"/>
          <p:nvPr/>
        </p:nvSpPr>
        <p:spPr>
          <a:xfrm>
            <a:off x="3406526" y="6276600"/>
            <a:ext cx="7984051" cy="208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78"/>
              <a:t>Bildquelle: </a:t>
            </a:r>
          </a:p>
          <a:p>
            <a:r>
              <a:rPr lang="de-DE" sz="378"/>
              <a:t>https://</a:t>
            </a:r>
            <a:r>
              <a:rPr lang="de-DE" sz="378" err="1"/>
              <a:t>www.google.com</a:t>
            </a:r>
            <a:r>
              <a:rPr lang="de-DE" sz="378"/>
              <a:t>/</a:t>
            </a:r>
            <a:r>
              <a:rPr lang="de-DE" sz="378" err="1"/>
              <a:t>url?sa</a:t>
            </a:r>
            <a:r>
              <a:rPr lang="de-DE" sz="378"/>
              <a:t>=</a:t>
            </a:r>
            <a:r>
              <a:rPr lang="de-DE" sz="378" err="1"/>
              <a:t>i&amp;url</a:t>
            </a:r>
            <a:r>
              <a:rPr lang="de-DE" sz="378"/>
              <a:t>=https%3A%2F%2Fme2be.de%2Fhochschulen%2Fcau-christian-albrechts-universitaet-zu-kiel%2F&amp;psig=AOvVaw3pyzL9cEIYeIjpIqHRPR5F&amp;ust=1667135603618000&amp;source=</a:t>
            </a:r>
            <a:r>
              <a:rPr lang="de-DE" sz="378" err="1"/>
              <a:t>images&amp;cd</a:t>
            </a:r>
            <a:r>
              <a:rPr lang="de-DE" sz="378"/>
              <a:t>=</a:t>
            </a:r>
            <a:r>
              <a:rPr lang="de-DE" sz="378" err="1"/>
              <a:t>vfe&amp;ved</a:t>
            </a:r>
            <a:r>
              <a:rPr lang="de-DE" sz="378"/>
              <a:t>=0CAoQjRxqFwoTCKDeyqLChfsCFQAAAAAdAAAAABAM</a:t>
            </a:r>
          </a:p>
        </p:txBody>
      </p:sp>
    </p:spTree>
    <p:extLst>
      <p:ext uri="{BB962C8B-B14F-4D97-AF65-F5344CB8AC3E}">
        <p14:creationId xmlns:p14="http://schemas.microsoft.com/office/powerpoint/2010/main" val="144478769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3"/>
          <p:cNvSpPr/>
          <p:nvPr/>
        </p:nvSpPr>
        <p:spPr>
          <a:xfrm>
            <a:off x="540000" y="1260000"/>
            <a:ext cx="10080000" cy="647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r>
              <a:rPr lang="de-DE" sz="28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V. Project </a:t>
            </a:r>
            <a:r>
              <a:rPr lang="de-DE" sz="2800" b="1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Structure</a:t>
            </a:r>
            <a:endParaRPr lang="de-DE" sz="2800" b="1" strike="noStrike" spc="-1" dirty="0">
              <a:solidFill>
                <a:srgbClr val="000000"/>
              </a:solidFill>
              <a:latin typeface="Arial"/>
              <a:ea typeface="DejaVu Sans"/>
            </a:endParaRPr>
          </a:p>
          <a:p>
            <a:pPr>
              <a:lnSpc>
                <a:spcPct val="100000"/>
              </a:lnSpc>
            </a:pPr>
            <a:endParaRPr lang="de-DE" sz="2800" b="1" strike="noStrike" spc="-1" dirty="0">
              <a:latin typeface="Arial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FD1812F-B264-8C96-367D-BE7FFB2E3875}"/>
              </a:ext>
            </a:extLst>
          </p:cNvPr>
          <p:cNvSpPr txBox="1"/>
          <p:nvPr/>
        </p:nvSpPr>
        <p:spPr>
          <a:xfrm>
            <a:off x="440707" y="1657402"/>
            <a:ext cx="1871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/Project Folder/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016D0346-3351-57D1-EFB5-BBD32BE07D23}"/>
              </a:ext>
            </a:extLst>
          </p:cNvPr>
          <p:cNvSpPr txBox="1"/>
          <p:nvPr/>
        </p:nvSpPr>
        <p:spPr>
          <a:xfrm>
            <a:off x="4612971" y="2307820"/>
            <a:ext cx="2355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err="1"/>
              <a:t>get_data_short.py</a:t>
            </a:r>
            <a:endParaRPr lang="de-DE" b="1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5C7E7B38-7CF8-475F-9D7B-FAFA0DBD0371}"/>
              </a:ext>
            </a:extLst>
          </p:cNvPr>
          <p:cNvSpPr txBox="1"/>
          <p:nvPr/>
        </p:nvSpPr>
        <p:spPr>
          <a:xfrm>
            <a:off x="4599105" y="3379363"/>
            <a:ext cx="1871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err="1"/>
              <a:t>data_base.py</a:t>
            </a:r>
            <a:endParaRPr lang="de-DE" b="1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215020B6-D4DF-7330-3196-168C40351DEA}"/>
              </a:ext>
            </a:extLst>
          </p:cNvPr>
          <p:cNvSpPr txBox="1"/>
          <p:nvPr/>
        </p:nvSpPr>
        <p:spPr>
          <a:xfrm>
            <a:off x="7930356" y="3454338"/>
            <a:ext cx="2491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err="1"/>
              <a:t>comp_classifier.py</a:t>
            </a:r>
            <a:endParaRPr lang="de-DE" b="1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1E1375C2-9AC9-590C-0BFC-60C59518223A}"/>
              </a:ext>
            </a:extLst>
          </p:cNvPr>
          <p:cNvSpPr txBox="1"/>
          <p:nvPr/>
        </p:nvSpPr>
        <p:spPr>
          <a:xfrm>
            <a:off x="4599105" y="3001946"/>
            <a:ext cx="2491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err="1"/>
              <a:t>retrieve_data.py</a:t>
            </a:r>
            <a:endParaRPr lang="de-DE" b="1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72D97BFC-6068-61A4-0BD2-4C6671798385}"/>
              </a:ext>
            </a:extLst>
          </p:cNvPr>
          <p:cNvSpPr txBox="1"/>
          <p:nvPr/>
        </p:nvSpPr>
        <p:spPr>
          <a:xfrm>
            <a:off x="4612969" y="2656988"/>
            <a:ext cx="3143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err="1"/>
              <a:t>get_data_news_articles.py</a:t>
            </a:r>
            <a:endParaRPr lang="de-DE" b="1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867E3D7D-775D-9F8B-F6B4-C936B704620E}"/>
              </a:ext>
            </a:extLst>
          </p:cNvPr>
          <p:cNvSpPr txBox="1"/>
          <p:nvPr/>
        </p:nvSpPr>
        <p:spPr>
          <a:xfrm>
            <a:off x="7930356" y="2374119"/>
            <a:ext cx="31430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 err="1"/>
              <a:t>nlp_sentiment_model.py</a:t>
            </a:r>
            <a:endParaRPr lang="de-DE" sz="1200" b="1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1BBDEB9C-2D26-8C4C-F4D2-893A897EA173}"/>
              </a:ext>
            </a:extLst>
          </p:cNvPr>
          <p:cNvSpPr txBox="1"/>
          <p:nvPr/>
        </p:nvSpPr>
        <p:spPr>
          <a:xfrm>
            <a:off x="5068893" y="4862872"/>
            <a:ext cx="2355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/</a:t>
            </a:r>
            <a:r>
              <a:rPr lang="de-DE" b="1" dirty="0" err="1"/>
              <a:t>News_Articles</a:t>
            </a:r>
            <a:r>
              <a:rPr lang="de-DE" b="1" dirty="0"/>
              <a:t> </a:t>
            </a:r>
            <a:r>
              <a:rPr lang="de-DE" b="1" dirty="0" err="1"/>
              <a:t>pdf</a:t>
            </a:r>
            <a:r>
              <a:rPr lang="de-DE" b="1" dirty="0"/>
              <a:t>/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FBBA8AE1-0F25-3AD3-4F42-48863103071A}"/>
              </a:ext>
            </a:extLst>
          </p:cNvPr>
          <p:cNvSpPr txBox="1"/>
          <p:nvPr/>
        </p:nvSpPr>
        <p:spPr>
          <a:xfrm>
            <a:off x="5272095" y="5158658"/>
            <a:ext cx="3143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article_1.pdf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DC371D97-A977-933E-428A-7D22411A7230}"/>
              </a:ext>
            </a:extLst>
          </p:cNvPr>
          <p:cNvSpPr txBox="1"/>
          <p:nvPr/>
        </p:nvSpPr>
        <p:spPr>
          <a:xfrm>
            <a:off x="5272094" y="5437412"/>
            <a:ext cx="3143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article_2.pdf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6BF3E2C5-8BFA-DF43-9A9F-7C714D234BAA}"/>
              </a:ext>
            </a:extLst>
          </p:cNvPr>
          <p:cNvSpPr txBox="1"/>
          <p:nvPr/>
        </p:nvSpPr>
        <p:spPr>
          <a:xfrm>
            <a:off x="4487994" y="2069772"/>
            <a:ext cx="2355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/Data/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ECAD6480-7823-5709-AE3A-0BA093274844}"/>
              </a:ext>
            </a:extLst>
          </p:cNvPr>
          <p:cNvSpPr txBox="1"/>
          <p:nvPr/>
        </p:nvSpPr>
        <p:spPr>
          <a:xfrm>
            <a:off x="4852061" y="3729435"/>
            <a:ext cx="2355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/</a:t>
            </a:r>
            <a:r>
              <a:rPr lang="de-DE" b="1" dirty="0" err="1"/>
              <a:t>Raw_Data</a:t>
            </a:r>
            <a:r>
              <a:rPr lang="de-DE" b="1" dirty="0"/>
              <a:t>/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BB45E0F6-AEB9-3470-4884-109A55491729}"/>
              </a:ext>
            </a:extLst>
          </p:cNvPr>
          <p:cNvSpPr txBox="1"/>
          <p:nvPr/>
        </p:nvSpPr>
        <p:spPr>
          <a:xfrm>
            <a:off x="7691264" y="2064625"/>
            <a:ext cx="2355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/</a:t>
            </a:r>
            <a:r>
              <a:rPr lang="de-DE" b="1" dirty="0" err="1"/>
              <a:t>NLP_Model</a:t>
            </a:r>
            <a:r>
              <a:rPr lang="de-DE" b="1" dirty="0"/>
              <a:t>/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EBC6F43A-0B9F-A368-0CBC-A4FE57A28034}"/>
              </a:ext>
            </a:extLst>
          </p:cNvPr>
          <p:cNvSpPr txBox="1"/>
          <p:nvPr/>
        </p:nvSpPr>
        <p:spPr>
          <a:xfrm>
            <a:off x="5068892" y="5733061"/>
            <a:ext cx="2355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/</a:t>
            </a:r>
            <a:r>
              <a:rPr lang="de-DE" b="1" dirty="0" err="1"/>
              <a:t>Short_Volume</a:t>
            </a:r>
            <a:r>
              <a:rPr lang="de-DE" b="1" dirty="0"/>
              <a:t>/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FA97E138-C87A-38A9-155F-0FB0DBF9E1CB}"/>
              </a:ext>
            </a:extLst>
          </p:cNvPr>
          <p:cNvSpPr txBox="1"/>
          <p:nvPr/>
        </p:nvSpPr>
        <p:spPr>
          <a:xfrm>
            <a:off x="5272094" y="6028847"/>
            <a:ext cx="3143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01012020.csv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194591E3-5C80-2B46-FD91-D8447768976B}"/>
              </a:ext>
            </a:extLst>
          </p:cNvPr>
          <p:cNvSpPr txBox="1"/>
          <p:nvPr/>
        </p:nvSpPr>
        <p:spPr>
          <a:xfrm>
            <a:off x="1008112" y="2366224"/>
            <a:ext cx="2355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err="1"/>
              <a:t>requirements.txt</a:t>
            </a:r>
            <a:endParaRPr lang="de-DE" b="1" dirty="0"/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ED0A3D34-3F5A-0299-93B0-10E9026686F5}"/>
              </a:ext>
            </a:extLst>
          </p:cNvPr>
          <p:cNvSpPr txBox="1"/>
          <p:nvPr/>
        </p:nvSpPr>
        <p:spPr>
          <a:xfrm>
            <a:off x="1008110" y="3430900"/>
            <a:ext cx="2355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err="1"/>
              <a:t>ReadMe.md</a:t>
            </a:r>
            <a:endParaRPr lang="de-DE" b="1" dirty="0"/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EFD38713-97B9-8B06-795F-EF46C26E79C5}"/>
              </a:ext>
            </a:extLst>
          </p:cNvPr>
          <p:cNvSpPr txBox="1"/>
          <p:nvPr/>
        </p:nvSpPr>
        <p:spPr>
          <a:xfrm>
            <a:off x="1008110" y="2026734"/>
            <a:ext cx="2355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err="1"/>
              <a:t>exceptions.py</a:t>
            </a:r>
            <a:endParaRPr lang="de-DE" b="1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BC33F177-3128-C839-952B-D8DADFED7173}"/>
              </a:ext>
            </a:extLst>
          </p:cNvPr>
          <p:cNvSpPr txBox="1"/>
          <p:nvPr/>
        </p:nvSpPr>
        <p:spPr>
          <a:xfrm>
            <a:off x="7694720" y="4726789"/>
            <a:ext cx="2355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/Sentiment Index/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7ADB032F-EE5C-837A-3805-36ED0FEA4B83}"/>
              </a:ext>
            </a:extLst>
          </p:cNvPr>
          <p:cNvSpPr txBox="1"/>
          <p:nvPr/>
        </p:nvSpPr>
        <p:spPr>
          <a:xfrm>
            <a:off x="7919948" y="4989492"/>
            <a:ext cx="2491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err="1"/>
              <a:t>sentiment_index.csv</a:t>
            </a:r>
            <a:endParaRPr lang="de-DE" b="1" dirty="0"/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C70F7E6B-915A-5C21-30B9-EDA4CA8B0FC1}"/>
              </a:ext>
            </a:extLst>
          </p:cNvPr>
          <p:cNvSpPr txBox="1"/>
          <p:nvPr/>
        </p:nvSpPr>
        <p:spPr>
          <a:xfrm>
            <a:off x="1008114" y="2716296"/>
            <a:ext cx="2355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err="1"/>
              <a:t>common_utils.py</a:t>
            </a:r>
            <a:endParaRPr lang="de-DE" b="1" dirty="0"/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4276BD51-35D7-9BB4-FC35-A296EC862BD4}"/>
              </a:ext>
            </a:extLst>
          </p:cNvPr>
          <p:cNvSpPr txBox="1"/>
          <p:nvPr/>
        </p:nvSpPr>
        <p:spPr>
          <a:xfrm>
            <a:off x="1008112" y="3071517"/>
            <a:ext cx="2355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err="1"/>
              <a:t>secrets.yml</a:t>
            </a:r>
            <a:endParaRPr lang="de-DE" b="1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33E573D9-3C00-9DA3-4045-095F105C0F35}"/>
              </a:ext>
            </a:extLst>
          </p:cNvPr>
          <p:cNvSpPr txBox="1"/>
          <p:nvPr/>
        </p:nvSpPr>
        <p:spPr>
          <a:xfrm>
            <a:off x="7694719" y="5391907"/>
            <a:ext cx="2355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/</a:t>
            </a:r>
            <a:r>
              <a:rPr lang="de-DE" b="1" dirty="0" err="1"/>
              <a:t>Literature</a:t>
            </a:r>
            <a:r>
              <a:rPr lang="de-DE" b="1" dirty="0"/>
              <a:t>/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8286A5C2-6E01-0890-0E74-F30778942CD8}"/>
              </a:ext>
            </a:extLst>
          </p:cNvPr>
          <p:cNvSpPr txBox="1"/>
          <p:nvPr/>
        </p:nvSpPr>
        <p:spPr>
          <a:xfrm>
            <a:off x="7936780" y="5729358"/>
            <a:ext cx="3143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paper_1.pdf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4FC21FA4-5A81-9386-EDFE-989AA02BA7AF}"/>
              </a:ext>
            </a:extLst>
          </p:cNvPr>
          <p:cNvSpPr txBox="1"/>
          <p:nvPr/>
        </p:nvSpPr>
        <p:spPr>
          <a:xfrm>
            <a:off x="7936779" y="6120083"/>
            <a:ext cx="3143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paper_2.pdf</a:t>
            </a: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B3568E7D-682D-38C1-4248-3F4FDC4AA8C9}"/>
              </a:ext>
            </a:extLst>
          </p:cNvPr>
          <p:cNvSpPr txBox="1"/>
          <p:nvPr/>
        </p:nvSpPr>
        <p:spPr>
          <a:xfrm>
            <a:off x="991689" y="3828632"/>
            <a:ext cx="2355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/Summary/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48838DFA-D919-CBE1-6289-7EBB7AD37C07}"/>
              </a:ext>
            </a:extLst>
          </p:cNvPr>
          <p:cNvSpPr txBox="1"/>
          <p:nvPr/>
        </p:nvSpPr>
        <p:spPr>
          <a:xfrm>
            <a:off x="1142055" y="4226364"/>
            <a:ext cx="3622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err="1"/>
              <a:t>SentimentAnalysisOutline.pptx</a:t>
            </a:r>
            <a:endParaRPr lang="de-DE" b="1" dirty="0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321F5E56-8B3B-7849-FE8E-F12FE540DEC2}"/>
              </a:ext>
            </a:extLst>
          </p:cNvPr>
          <p:cNvSpPr txBox="1"/>
          <p:nvPr/>
        </p:nvSpPr>
        <p:spPr>
          <a:xfrm>
            <a:off x="991688" y="4840733"/>
            <a:ext cx="2355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/Logs/</a:t>
            </a: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3F7D6B4E-F921-0652-C5E8-0022747648B7}"/>
              </a:ext>
            </a:extLst>
          </p:cNvPr>
          <p:cNvSpPr txBox="1"/>
          <p:nvPr/>
        </p:nvSpPr>
        <p:spPr>
          <a:xfrm>
            <a:off x="1136928" y="5155575"/>
            <a:ext cx="3622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/Log1_06062023_ModelName/</a:t>
            </a: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762DBB41-1E33-6FCA-A117-100248D5A19D}"/>
              </a:ext>
            </a:extLst>
          </p:cNvPr>
          <p:cNvSpPr txBox="1"/>
          <p:nvPr/>
        </p:nvSpPr>
        <p:spPr>
          <a:xfrm>
            <a:off x="1328574" y="5424960"/>
            <a:ext cx="3622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Mod_27-06-2023_13/41/25</a:t>
            </a: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DABA8255-2362-3B11-549E-E60DD1A97B7B}"/>
              </a:ext>
            </a:extLst>
          </p:cNvPr>
          <p:cNvSpPr txBox="1"/>
          <p:nvPr/>
        </p:nvSpPr>
        <p:spPr>
          <a:xfrm>
            <a:off x="7930356" y="3846416"/>
            <a:ext cx="2355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/</a:t>
            </a:r>
            <a:r>
              <a:rPr lang="de-DE" b="1" dirty="0" err="1"/>
              <a:t>Version_Control</a:t>
            </a:r>
            <a:r>
              <a:rPr lang="de-DE" b="1" dirty="0"/>
              <a:t>/</a:t>
            </a:r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C599E3CB-E47E-1BF3-ADA2-A55E97DA4181}"/>
              </a:ext>
            </a:extLst>
          </p:cNvPr>
          <p:cNvSpPr txBox="1"/>
          <p:nvPr/>
        </p:nvSpPr>
        <p:spPr>
          <a:xfrm>
            <a:off x="8136356" y="4114063"/>
            <a:ext cx="2491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err="1"/>
              <a:t>Weights_ModelName</a:t>
            </a:r>
            <a:endParaRPr lang="de-DE" b="1" dirty="0"/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2681C230-999E-093B-927B-DDBCEBBCB966}"/>
              </a:ext>
            </a:extLst>
          </p:cNvPr>
          <p:cNvSpPr txBox="1"/>
          <p:nvPr/>
        </p:nvSpPr>
        <p:spPr>
          <a:xfrm>
            <a:off x="1141629" y="4517128"/>
            <a:ext cx="3622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err="1"/>
              <a:t>SentimentAnalysisFinal.pptx</a:t>
            </a:r>
            <a:endParaRPr lang="de-DE" b="1" dirty="0"/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ECA0C3BA-B3C4-8E44-4C0A-2D75BA9DCAF5}"/>
              </a:ext>
            </a:extLst>
          </p:cNvPr>
          <p:cNvSpPr txBox="1"/>
          <p:nvPr/>
        </p:nvSpPr>
        <p:spPr>
          <a:xfrm>
            <a:off x="7936779" y="2638994"/>
            <a:ext cx="31430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/>
              <a:t>nlp_sentiment_model_pretrained_1.py</a:t>
            </a:r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868E2768-DCE4-8802-217B-F6F6E4C02C80}"/>
              </a:ext>
            </a:extLst>
          </p:cNvPr>
          <p:cNvSpPr txBox="1"/>
          <p:nvPr/>
        </p:nvSpPr>
        <p:spPr>
          <a:xfrm>
            <a:off x="7943201" y="2920406"/>
            <a:ext cx="31430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/>
              <a:t>nlp_sentiment_model_pretrained_1.py</a:t>
            </a:r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7CC853D8-0CC6-FAD0-A22F-47B24886651E}"/>
              </a:ext>
            </a:extLst>
          </p:cNvPr>
          <p:cNvSpPr txBox="1"/>
          <p:nvPr/>
        </p:nvSpPr>
        <p:spPr>
          <a:xfrm>
            <a:off x="7943201" y="3181367"/>
            <a:ext cx="31430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 err="1"/>
              <a:t>nlp_sentiment_model_FinBert.py</a:t>
            </a:r>
            <a:endParaRPr lang="de-DE" sz="1200" b="1" dirty="0"/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312CF37B-007C-F52A-39D9-3B778CF123CE}"/>
              </a:ext>
            </a:extLst>
          </p:cNvPr>
          <p:cNvSpPr txBox="1"/>
          <p:nvPr/>
        </p:nvSpPr>
        <p:spPr>
          <a:xfrm>
            <a:off x="5089309" y="4061994"/>
            <a:ext cx="2355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/</a:t>
            </a:r>
            <a:r>
              <a:rPr lang="de-DE" b="1" dirty="0" err="1"/>
              <a:t>GermanMarket</a:t>
            </a:r>
            <a:r>
              <a:rPr lang="de-DE" b="1" dirty="0"/>
              <a:t>/</a:t>
            </a:r>
          </a:p>
        </p:txBody>
      </p:sp>
      <p:sp>
        <p:nvSpPr>
          <p:cNvPr id="41" name="Textfeld 40">
            <a:extLst>
              <a:ext uri="{FF2B5EF4-FFF2-40B4-BE49-F238E27FC236}">
                <a16:creationId xmlns:a16="http://schemas.microsoft.com/office/drawing/2014/main" id="{7F40E137-1F5E-C35E-9B36-68519B2998A2}"/>
              </a:ext>
            </a:extLst>
          </p:cNvPr>
          <p:cNvSpPr txBox="1"/>
          <p:nvPr/>
        </p:nvSpPr>
        <p:spPr>
          <a:xfrm>
            <a:off x="5089308" y="4344132"/>
            <a:ext cx="2355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/</a:t>
            </a:r>
            <a:r>
              <a:rPr lang="de-DE" b="1" dirty="0" err="1"/>
              <a:t>USMarket</a:t>
            </a:r>
            <a:r>
              <a:rPr lang="de-DE" b="1" dirty="0"/>
              <a:t>/</a:t>
            </a:r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59B4A126-8B6B-98B2-43C5-A228B7103002}"/>
              </a:ext>
            </a:extLst>
          </p:cNvPr>
          <p:cNvSpPr txBox="1"/>
          <p:nvPr/>
        </p:nvSpPr>
        <p:spPr>
          <a:xfrm>
            <a:off x="5088882" y="4589497"/>
            <a:ext cx="2560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/</a:t>
            </a:r>
            <a:r>
              <a:rPr lang="de-DE" b="1" dirty="0" err="1"/>
              <a:t>Text_Classification</a:t>
            </a:r>
            <a:r>
              <a:rPr lang="de-DE" b="1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628408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3"/>
          <p:cNvSpPr/>
          <p:nvPr/>
        </p:nvSpPr>
        <p:spPr>
          <a:xfrm>
            <a:off x="540000" y="1260000"/>
            <a:ext cx="10080000" cy="647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r>
              <a:rPr lang="de-DE" sz="28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I. Project Description</a:t>
            </a:r>
          </a:p>
          <a:p>
            <a:pPr>
              <a:lnSpc>
                <a:spcPct val="100000"/>
              </a:lnSpc>
            </a:pPr>
            <a:endParaRPr lang="de-DE" sz="2800" b="1" strike="noStrike" spc="-1" dirty="0">
              <a:latin typeface="Arial"/>
            </a:endParaRPr>
          </a:p>
        </p:txBody>
      </p:sp>
      <p:sp>
        <p:nvSpPr>
          <p:cNvPr id="4" name="Abgerundetes Rechteck 3">
            <a:extLst>
              <a:ext uri="{FF2B5EF4-FFF2-40B4-BE49-F238E27FC236}">
                <a16:creationId xmlns:a16="http://schemas.microsoft.com/office/drawing/2014/main" id="{AF360DBA-F472-E958-78B9-E223DC3BB9C1}"/>
              </a:ext>
            </a:extLst>
          </p:cNvPr>
          <p:cNvSpPr/>
          <p:nvPr/>
        </p:nvSpPr>
        <p:spPr>
          <a:xfrm>
            <a:off x="5174224" y="1412258"/>
            <a:ext cx="1172040" cy="647640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 err="1"/>
              <a:t>Increased</a:t>
            </a:r>
            <a:r>
              <a:rPr lang="de-DE" sz="1200" dirty="0"/>
              <a:t> Short Sale </a:t>
            </a:r>
            <a:r>
              <a:rPr lang="de-DE" sz="1200" dirty="0" err="1"/>
              <a:t>Quota</a:t>
            </a:r>
            <a:endParaRPr lang="de-DE" sz="1200" dirty="0"/>
          </a:p>
        </p:txBody>
      </p:sp>
      <p:sp>
        <p:nvSpPr>
          <p:cNvPr id="6" name="Abgerundetes Rechteck 5">
            <a:extLst>
              <a:ext uri="{FF2B5EF4-FFF2-40B4-BE49-F238E27FC236}">
                <a16:creationId xmlns:a16="http://schemas.microsoft.com/office/drawing/2014/main" id="{05CEF7D3-D2F6-3D73-A5EA-61A46B033FB7}"/>
              </a:ext>
            </a:extLst>
          </p:cNvPr>
          <p:cNvSpPr/>
          <p:nvPr/>
        </p:nvSpPr>
        <p:spPr>
          <a:xfrm>
            <a:off x="6511383" y="1720341"/>
            <a:ext cx="1314499" cy="647640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 err="1"/>
              <a:t>Expected</a:t>
            </a:r>
            <a:r>
              <a:rPr lang="de-DE" sz="1200" dirty="0"/>
              <a:t> Future </a:t>
            </a:r>
            <a:r>
              <a:rPr lang="de-DE" sz="1200" dirty="0" err="1"/>
              <a:t>Decline</a:t>
            </a:r>
            <a:r>
              <a:rPr lang="de-DE" sz="1200" dirty="0"/>
              <a:t> </a:t>
            </a:r>
            <a:r>
              <a:rPr lang="de-DE" sz="1200" dirty="0" err="1"/>
              <a:t>of</a:t>
            </a:r>
            <a:r>
              <a:rPr lang="de-DE" sz="1200" dirty="0"/>
              <a:t> Stock Price</a:t>
            </a:r>
          </a:p>
        </p:txBody>
      </p:sp>
      <p:sp>
        <p:nvSpPr>
          <p:cNvPr id="8" name="Abgerundetes Rechteck 7">
            <a:extLst>
              <a:ext uri="{FF2B5EF4-FFF2-40B4-BE49-F238E27FC236}">
                <a16:creationId xmlns:a16="http://schemas.microsoft.com/office/drawing/2014/main" id="{3F93A0F8-2171-D2E5-6D1E-9556B2997550}"/>
              </a:ext>
            </a:extLst>
          </p:cNvPr>
          <p:cNvSpPr/>
          <p:nvPr/>
        </p:nvSpPr>
        <p:spPr>
          <a:xfrm>
            <a:off x="7991001" y="2009244"/>
            <a:ext cx="1314499" cy="647640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/>
              <a:t>Alert </a:t>
            </a:r>
            <a:r>
              <a:rPr lang="de-DE" sz="1200" dirty="0" err="1"/>
              <a:t>for</a:t>
            </a:r>
            <a:r>
              <a:rPr lang="de-DE" sz="1200" dirty="0"/>
              <a:t> </a:t>
            </a:r>
            <a:r>
              <a:rPr lang="de-DE" sz="1200" dirty="0" err="1"/>
              <a:t>Journalists</a:t>
            </a:r>
            <a:endParaRPr lang="de-DE" sz="1200" dirty="0"/>
          </a:p>
        </p:txBody>
      </p:sp>
      <p:sp>
        <p:nvSpPr>
          <p:cNvPr id="10" name="Abgerundetes Rechteck 9">
            <a:extLst>
              <a:ext uri="{FF2B5EF4-FFF2-40B4-BE49-F238E27FC236}">
                <a16:creationId xmlns:a16="http://schemas.microsoft.com/office/drawing/2014/main" id="{5AA27792-C2B3-84FD-57D7-3811CAAB26E3}"/>
              </a:ext>
            </a:extLst>
          </p:cNvPr>
          <p:cNvSpPr/>
          <p:nvPr/>
        </p:nvSpPr>
        <p:spPr>
          <a:xfrm>
            <a:off x="9476246" y="2337528"/>
            <a:ext cx="1314499" cy="647640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/>
              <a:t>Bad Publicity</a:t>
            </a:r>
          </a:p>
        </p:txBody>
      </p:sp>
      <p:sp>
        <p:nvSpPr>
          <p:cNvPr id="11" name="Abgerundetes Rechteck 10">
            <a:extLst>
              <a:ext uri="{FF2B5EF4-FFF2-40B4-BE49-F238E27FC236}">
                <a16:creationId xmlns:a16="http://schemas.microsoft.com/office/drawing/2014/main" id="{B665320D-913A-E5AF-59A3-059881CBF9E5}"/>
              </a:ext>
            </a:extLst>
          </p:cNvPr>
          <p:cNvSpPr/>
          <p:nvPr/>
        </p:nvSpPr>
        <p:spPr>
          <a:xfrm>
            <a:off x="10093567" y="3113534"/>
            <a:ext cx="1314499" cy="647640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/>
              <a:t>Negative News Sentiment</a:t>
            </a:r>
          </a:p>
        </p:txBody>
      </p:sp>
      <p:sp>
        <p:nvSpPr>
          <p:cNvPr id="13" name="Abgerundetes Rechteck 12">
            <a:extLst>
              <a:ext uri="{FF2B5EF4-FFF2-40B4-BE49-F238E27FC236}">
                <a16:creationId xmlns:a16="http://schemas.microsoft.com/office/drawing/2014/main" id="{706C4F08-F1D3-11F7-CDD9-00D946FC8858}"/>
              </a:ext>
            </a:extLst>
          </p:cNvPr>
          <p:cNvSpPr/>
          <p:nvPr/>
        </p:nvSpPr>
        <p:spPr>
          <a:xfrm>
            <a:off x="9476246" y="4787010"/>
            <a:ext cx="1314499" cy="647640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 err="1"/>
              <a:t>Declining</a:t>
            </a:r>
            <a:r>
              <a:rPr lang="de-DE" sz="1200" dirty="0"/>
              <a:t> stock </a:t>
            </a:r>
            <a:r>
              <a:rPr lang="de-DE" sz="1200" dirty="0" err="1"/>
              <a:t>price</a:t>
            </a:r>
            <a:endParaRPr lang="de-DE" sz="1200" dirty="0"/>
          </a:p>
        </p:txBody>
      </p:sp>
      <p:sp>
        <p:nvSpPr>
          <p:cNvPr id="14" name="Abgerundetes Rechteck 13">
            <a:extLst>
              <a:ext uri="{FF2B5EF4-FFF2-40B4-BE49-F238E27FC236}">
                <a16:creationId xmlns:a16="http://schemas.microsoft.com/office/drawing/2014/main" id="{A8293DA8-44EA-429C-226B-E179DC8EA924}"/>
              </a:ext>
            </a:extLst>
          </p:cNvPr>
          <p:cNvSpPr/>
          <p:nvPr/>
        </p:nvSpPr>
        <p:spPr>
          <a:xfrm>
            <a:off x="7991000" y="5110830"/>
            <a:ext cx="1314499" cy="647640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 err="1"/>
              <a:t>Balanced</a:t>
            </a:r>
            <a:r>
              <a:rPr lang="de-DE" sz="1200" dirty="0"/>
              <a:t> Level / Equilibrium</a:t>
            </a:r>
          </a:p>
        </p:txBody>
      </p:sp>
      <p:sp>
        <p:nvSpPr>
          <p:cNvPr id="15" name="Abgerundetes Rechteck 14">
            <a:extLst>
              <a:ext uri="{FF2B5EF4-FFF2-40B4-BE49-F238E27FC236}">
                <a16:creationId xmlns:a16="http://schemas.microsoft.com/office/drawing/2014/main" id="{42A01264-10F6-2A25-D7B8-31064344FCB3}"/>
              </a:ext>
            </a:extLst>
          </p:cNvPr>
          <p:cNvSpPr/>
          <p:nvPr/>
        </p:nvSpPr>
        <p:spPr>
          <a:xfrm>
            <a:off x="3683350" y="5413480"/>
            <a:ext cx="1314499" cy="647640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/>
              <a:t>Potential </a:t>
            </a:r>
            <a:r>
              <a:rPr lang="de-DE" sz="1200" dirty="0" err="1"/>
              <a:t>Overreaction</a:t>
            </a:r>
            <a:endParaRPr lang="de-DE" sz="1200" dirty="0"/>
          </a:p>
        </p:txBody>
      </p:sp>
      <p:sp>
        <p:nvSpPr>
          <p:cNvPr id="17" name="Abgerundetes Rechteck 16">
            <a:extLst>
              <a:ext uri="{FF2B5EF4-FFF2-40B4-BE49-F238E27FC236}">
                <a16:creationId xmlns:a16="http://schemas.microsoft.com/office/drawing/2014/main" id="{06C5A068-9CED-6B89-21D8-5DA8BA1F9F0C}"/>
              </a:ext>
            </a:extLst>
          </p:cNvPr>
          <p:cNvSpPr/>
          <p:nvPr/>
        </p:nvSpPr>
        <p:spPr>
          <a:xfrm>
            <a:off x="712858" y="4792436"/>
            <a:ext cx="1314499" cy="647640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 err="1"/>
              <a:t>Good</a:t>
            </a:r>
            <a:r>
              <a:rPr lang="de-DE" sz="1200" dirty="0"/>
              <a:t> Publicity</a:t>
            </a:r>
          </a:p>
        </p:txBody>
      </p:sp>
      <p:sp>
        <p:nvSpPr>
          <p:cNvPr id="18" name="Abgerundetes Rechteck 17">
            <a:extLst>
              <a:ext uri="{FF2B5EF4-FFF2-40B4-BE49-F238E27FC236}">
                <a16:creationId xmlns:a16="http://schemas.microsoft.com/office/drawing/2014/main" id="{A01B635E-4BC5-E763-F10F-1C2030C43C7B}"/>
              </a:ext>
            </a:extLst>
          </p:cNvPr>
          <p:cNvSpPr/>
          <p:nvPr/>
        </p:nvSpPr>
        <p:spPr>
          <a:xfrm>
            <a:off x="55608" y="3957594"/>
            <a:ext cx="1314499" cy="647640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/>
              <a:t>Positive News Sentiment</a:t>
            </a:r>
          </a:p>
        </p:txBody>
      </p:sp>
      <p:sp>
        <p:nvSpPr>
          <p:cNvPr id="19" name="Abgerundetes Rechteck 18">
            <a:extLst>
              <a:ext uri="{FF2B5EF4-FFF2-40B4-BE49-F238E27FC236}">
                <a16:creationId xmlns:a16="http://schemas.microsoft.com/office/drawing/2014/main" id="{8E80A5DA-083C-B42A-CE60-2A4EEF433D74}"/>
              </a:ext>
            </a:extLst>
          </p:cNvPr>
          <p:cNvSpPr/>
          <p:nvPr/>
        </p:nvSpPr>
        <p:spPr>
          <a:xfrm>
            <a:off x="6511383" y="5434650"/>
            <a:ext cx="1314499" cy="647640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 err="1"/>
              <a:t>Decreased</a:t>
            </a:r>
            <a:r>
              <a:rPr lang="de-DE" sz="1200" dirty="0"/>
              <a:t> Short Sale </a:t>
            </a:r>
            <a:r>
              <a:rPr lang="de-DE" sz="1200" dirty="0" err="1"/>
              <a:t>Quota</a:t>
            </a:r>
            <a:endParaRPr lang="de-DE" sz="1200" dirty="0"/>
          </a:p>
        </p:txBody>
      </p:sp>
      <p:sp>
        <p:nvSpPr>
          <p:cNvPr id="21" name="Abgerundetes Rechteck 20">
            <a:extLst>
              <a:ext uri="{FF2B5EF4-FFF2-40B4-BE49-F238E27FC236}">
                <a16:creationId xmlns:a16="http://schemas.microsoft.com/office/drawing/2014/main" id="{FE06C829-719B-6489-A83D-77FA77910DCB}"/>
              </a:ext>
            </a:extLst>
          </p:cNvPr>
          <p:cNvSpPr/>
          <p:nvPr/>
        </p:nvSpPr>
        <p:spPr>
          <a:xfrm>
            <a:off x="2214989" y="2056542"/>
            <a:ext cx="1314499" cy="647640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 err="1"/>
              <a:t>Balanced</a:t>
            </a:r>
            <a:r>
              <a:rPr lang="de-DE" sz="1200" dirty="0"/>
              <a:t> Level / Equilibrium</a:t>
            </a:r>
          </a:p>
        </p:txBody>
      </p:sp>
      <p:sp>
        <p:nvSpPr>
          <p:cNvPr id="22" name="Abgerundetes Rechteck 21">
            <a:extLst>
              <a:ext uri="{FF2B5EF4-FFF2-40B4-BE49-F238E27FC236}">
                <a16:creationId xmlns:a16="http://schemas.microsoft.com/office/drawing/2014/main" id="{7E65FEA2-47F0-19EE-A3F8-B325191C3FB4}"/>
              </a:ext>
            </a:extLst>
          </p:cNvPr>
          <p:cNvSpPr/>
          <p:nvPr/>
        </p:nvSpPr>
        <p:spPr>
          <a:xfrm>
            <a:off x="712857" y="2333064"/>
            <a:ext cx="1314499" cy="647640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 err="1"/>
              <a:t>Rising</a:t>
            </a:r>
            <a:r>
              <a:rPr lang="de-DE" sz="1200" dirty="0"/>
              <a:t> stock </a:t>
            </a:r>
            <a:r>
              <a:rPr lang="de-DE" sz="1200" dirty="0" err="1"/>
              <a:t>price</a:t>
            </a:r>
            <a:endParaRPr lang="de-DE" sz="1200" dirty="0"/>
          </a:p>
        </p:txBody>
      </p:sp>
      <p:sp>
        <p:nvSpPr>
          <p:cNvPr id="23" name="Abgerundetes Rechteck 22">
            <a:extLst>
              <a:ext uri="{FF2B5EF4-FFF2-40B4-BE49-F238E27FC236}">
                <a16:creationId xmlns:a16="http://schemas.microsoft.com/office/drawing/2014/main" id="{263510EC-AD83-7651-A0FD-7B3AD79BAD61}"/>
              </a:ext>
            </a:extLst>
          </p:cNvPr>
          <p:cNvSpPr/>
          <p:nvPr/>
        </p:nvSpPr>
        <p:spPr>
          <a:xfrm>
            <a:off x="3688979" y="1732722"/>
            <a:ext cx="1314499" cy="647640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/>
              <a:t>Neutral News Sentiment</a:t>
            </a:r>
          </a:p>
        </p:txBody>
      </p:sp>
      <p:sp>
        <p:nvSpPr>
          <p:cNvPr id="24" name="Abgerundetes Rechteck 23">
            <a:extLst>
              <a:ext uri="{FF2B5EF4-FFF2-40B4-BE49-F238E27FC236}">
                <a16:creationId xmlns:a16="http://schemas.microsoft.com/office/drawing/2014/main" id="{BEE035B5-882A-B306-617F-8B2EBCB21000}"/>
              </a:ext>
            </a:extLst>
          </p:cNvPr>
          <p:cNvSpPr/>
          <p:nvPr/>
        </p:nvSpPr>
        <p:spPr>
          <a:xfrm>
            <a:off x="5168596" y="5758470"/>
            <a:ext cx="1172040" cy="647640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/>
              <a:t>Neutral News Sentiment</a:t>
            </a:r>
          </a:p>
        </p:txBody>
      </p:sp>
      <p:sp>
        <p:nvSpPr>
          <p:cNvPr id="25" name="Abgerundetes Rechteck 24">
            <a:extLst>
              <a:ext uri="{FF2B5EF4-FFF2-40B4-BE49-F238E27FC236}">
                <a16:creationId xmlns:a16="http://schemas.microsoft.com/office/drawing/2014/main" id="{5EAF1253-53E2-96BA-488B-B5C7179A756D}"/>
              </a:ext>
            </a:extLst>
          </p:cNvPr>
          <p:cNvSpPr/>
          <p:nvPr/>
        </p:nvSpPr>
        <p:spPr>
          <a:xfrm>
            <a:off x="10093567" y="3957594"/>
            <a:ext cx="1314499" cy="647640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 err="1"/>
              <a:t>Markets</a:t>
            </a:r>
            <a:r>
              <a:rPr lang="de-DE" sz="1200" dirty="0"/>
              <a:t> </a:t>
            </a:r>
            <a:r>
              <a:rPr lang="de-DE" sz="1200" dirty="0" err="1"/>
              <a:t>incorporate</a:t>
            </a:r>
            <a:r>
              <a:rPr lang="de-DE" sz="1200" dirty="0"/>
              <a:t> </a:t>
            </a:r>
            <a:r>
              <a:rPr lang="de-DE" sz="1200" dirty="0" err="1"/>
              <a:t>the</a:t>
            </a:r>
            <a:r>
              <a:rPr lang="de-DE" sz="1200" dirty="0"/>
              <a:t> News</a:t>
            </a:r>
          </a:p>
        </p:txBody>
      </p:sp>
      <p:sp>
        <p:nvSpPr>
          <p:cNvPr id="26" name="Abgerundetes Rechteck 25">
            <a:extLst>
              <a:ext uri="{FF2B5EF4-FFF2-40B4-BE49-F238E27FC236}">
                <a16:creationId xmlns:a16="http://schemas.microsoft.com/office/drawing/2014/main" id="{481A42DE-0327-18E9-CAD4-E0364654FDC2}"/>
              </a:ext>
            </a:extLst>
          </p:cNvPr>
          <p:cNvSpPr/>
          <p:nvPr/>
        </p:nvSpPr>
        <p:spPr>
          <a:xfrm>
            <a:off x="2198104" y="5110830"/>
            <a:ext cx="1314499" cy="647640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/>
              <a:t>Alert </a:t>
            </a:r>
            <a:r>
              <a:rPr lang="de-DE" sz="1200" dirty="0" err="1"/>
              <a:t>for</a:t>
            </a:r>
            <a:r>
              <a:rPr lang="de-DE" sz="1200" dirty="0"/>
              <a:t> </a:t>
            </a:r>
            <a:r>
              <a:rPr lang="de-DE" sz="1200" dirty="0" err="1"/>
              <a:t>Journalists</a:t>
            </a:r>
            <a:endParaRPr lang="de-DE" sz="1200" dirty="0"/>
          </a:p>
        </p:txBody>
      </p:sp>
      <p:sp>
        <p:nvSpPr>
          <p:cNvPr id="27" name="Abgerundetes Rechteck 26">
            <a:extLst>
              <a:ext uri="{FF2B5EF4-FFF2-40B4-BE49-F238E27FC236}">
                <a16:creationId xmlns:a16="http://schemas.microsoft.com/office/drawing/2014/main" id="{ECCEC02E-657E-D79C-798A-031F561A2D26}"/>
              </a:ext>
            </a:extLst>
          </p:cNvPr>
          <p:cNvSpPr/>
          <p:nvPr/>
        </p:nvSpPr>
        <p:spPr>
          <a:xfrm>
            <a:off x="55608" y="3113534"/>
            <a:ext cx="1314499" cy="647640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 err="1"/>
              <a:t>Markets</a:t>
            </a:r>
            <a:r>
              <a:rPr lang="de-DE" sz="1200" dirty="0"/>
              <a:t> </a:t>
            </a:r>
            <a:r>
              <a:rPr lang="de-DE" sz="1200" dirty="0" err="1"/>
              <a:t>incorporate</a:t>
            </a:r>
            <a:r>
              <a:rPr lang="de-DE" sz="1200" dirty="0"/>
              <a:t> </a:t>
            </a:r>
            <a:r>
              <a:rPr lang="de-DE" sz="1200" dirty="0" err="1"/>
              <a:t>the</a:t>
            </a:r>
            <a:r>
              <a:rPr lang="de-DE" sz="1200" dirty="0"/>
              <a:t> News</a:t>
            </a:r>
          </a:p>
        </p:txBody>
      </p: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D205FED8-A105-AD23-C8E2-565508A51C47}"/>
              </a:ext>
            </a:extLst>
          </p:cNvPr>
          <p:cNvCxnSpPr>
            <a:stCxn id="4" idx="3"/>
            <a:endCxn id="6" idx="1"/>
          </p:cNvCxnSpPr>
          <p:nvPr/>
        </p:nvCxnSpPr>
        <p:spPr>
          <a:xfrm>
            <a:off x="6346264" y="1736078"/>
            <a:ext cx="165119" cy="3080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247F6E8F-D828-1C3E-4CE5-4935C79B8379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7825882" y="2044161"/>
            <a:ext cx="165119" cy="2889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16BCC1F1-C9AC-367E-8842-712060180BC0}"/>
              </a:ext>
            </a:extLst>
          </p:cNvPr>
          <p:cNvCxnSpPr>
            <a:cxnSpLocks/>
            <a:stCxn id="8" idx="3"/>
            <a:endCxn id="10" idx="1"/>
          </p:cNvCxnSpPr>
          <p:nvPr/>
        </p:nvCxnSpPr>
        <p:spPr>
          <a:xfrm>
            <a:off x="9305500" y="2333064"/>
            <a:ext cx="170746" cy="3282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B7B3F53F-358D-C335-1F32-FD0D19C2553A}"/>
              </a:ext>
            </a:extLst>
          </p:cNvPr>
          <p:cNvCxnSpPr>
            <a:cxnSpLocks/>
            <a:stCxn id="10" idx="2"/>
            <a:endCxn id="11" idx="0"/>
          </p:cNvCxnSpPr>
          <p:nvPr/>
        </p:nvCxnSpPr>
        <p:spPr>
          <a:xfrm>
            <a:off x="10133496" y="2985168"/>
            <a:ext cx="617321" cy="1283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Gerade Verbindung mit Pfeil 39">
            <a:extLst>
              <a:ext uri="{FF2B5EF4-FFF2-40B4-BE49-F238E27FC236}">
                <a16:creationId xmlns:a16="http://schemas.microsoft.com/office/drawing/2014/main" id="{E8898D58-79C0-4A1F-E1C6-54A8117E2E19}"/>
              </a:ext>
            </a:extLst>
          </p:cNvPr>
          <p:cNvCxnSpPr>
            <a:cxnSpLocks/>
            <a:stCxn id="11" idx="2"/>
            <a:endCxn id="25" idx="0"/>
          </p:cNvCxnSpPr>
          <p:nvPr/>
        </p:nvCxnSpPr>
        <p:spPr>
          <a:xfrm>
            <a:off x="10750817" y="3761174"/>
            <a:ext cx="0" cy="1964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8F875EF8-7753-D3B0-2E81-6732631CDC0D}"/>
              </a:ext>
            </a:extLst>
          </p:cNvPr>
          <p:cNvCxnSpPr>
            <a:cxnSpLocks/>
            <a:stCxn id="25" idx="2"/>
            <a:endCxn id="13" idx="0"/>
          </p:cNvCxnSpPr>
          <p:nvPr/>
        </p:nvCxnSpPr>
        <p:spPr>
          <a:xfrm flipH="1">
            <a:off x="10133496" y="4605234"/>
            <a:ext cx="617321" cy="1817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Gerade Verbindung mit Pfeil 45">
            <a:extLst>
              <a:ext uri="{FF2B5EF4-FFF2-40B4-BE49-F238E27FC236}">
                <a16:creationId xmlns:a16="http://schemas.microsoft.com/office/drawing/2014/main" id="{CA593E81-2A9A-6608-E5E1-0363EDBC8ADA}"/>
              </a:ext>
            </a:extLst>
          </p:cNvPr>
          <p:cNvCxnSpPr>
            <a:cxnSpLocks/>
            <a:stCxn id="13" idx="1"/>
            <a:endCxn id="14" idx="3"/>
          </p:cNvCxnSpPr>
          <p:nvPr/>
        </p:nvCxnSpPr>
        <p:spPr>
          <a:xfrm flipH="1">
            <a:off x="9305499" y="5110830"/>
            <a:ext cx="170747" cy="3238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Gerade Verbindung mit Pfeil 48">
            <a:extLst>
              <a:ext uri="{FF2B5EF4-FFF2-40B4-BE49-F238E27FC236}">
                <a16:creationId xmlns:a16="http://schemas.microsoft.com/office/drawing/2014/main" id="{ABD46E35-9A6C-26DB-E6CF-E145A30F7A64}"/>
              </a:ext>
            </a:extLst>
          </p:cNvPr>
          <p:cNvCxnSpPr>
            <a:cxnSpLocks/>
            <a:stCxn id="14" idx="1"/>
            <a:endCxn id="19" idx="3"/>
          </p:cNvCxnSpPr>
          <p:nvPr/>
        </p:nvCxnSpPr>
        <p:spPr>
          <a:xfrm flipH="1">
            <a:off x="7825882" y="5434650"/>
            <a:ext cx="165118" cy="3238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Gerade Verbindung mit Pfeil 51">
            <a:extLst>
              <a:ext uri="{FF2B5EF4-FFF2-40B4-BE49-F238E27FC236}">
                <a16:creationId xmlns:a16="http://schemas.microsoft.com/office/drawing/2014/main" id="{872D1FBC-047F-5957-1555-B5177DBF65AB}"/>
              </a:ext>
            </a:extLst>
          </p:cNvPr>
          <p:cNvCxnSpPr>
            <a:cxnSpLocks/>
            <a:stCxn id="19" idx="1"/>
            <a:endCxn id="24" idx="3"/>
          </p:cNvCxnSpPr>
          <p:nvPr/>
        </p:nvCxnSpPr>
        <p:spPr>
          <a:xfrm flipH="1">
            <a:off x="6340636" y="5758470"/>
            <a:ext cx="170747" cy="3238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Gerade Verbindung mit Pfeil 54">
            <a:extLst>
              <a:ext uri="{FF2B5EF4-FFF2-40B4-BE49-F238E27FC236}">
                <a16:creationId xmlns:a16="http://schemas.microsoft.com/office/drawing/2014/main" id="{CE2F9D6D-2974-4520-C2E8-C348C305806F}"/>
              </a:ext>
            </a:extLst>
          </p:cNvPr>
          <p:cNvCxnSpPr>
            <a:cxnSpLocks/>
            <a:stCxn id="24" idx="1"/>
            <a:endCxn id="15" idx="3"/>
          </p:cNvCxnSpPr>
          <p:nvPr/>
        </p:nvCxnSpPr>
        <p:spPr>
          <a:xfrm flipH="1" flipV="1">
            <a:off x="4997849" y="5737300"/>
            <a:ext cx="170747" cy="3449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Gerade Verbindung mit Pfeil 57">
            <a:extLst>
              <a:ext uri="{FF2B5EF4-FFF2-40B4-BE49-F238E27FC236}">
                <a16:creationId xmlns:a16="http://schemas.microsoft.com/office/drawing/2014/main" id="{B6F08A98-9C30-8D9E-D00A-2BD2D22328DE}"/>
              </a:ext>
            </a:extLst>
          </p:cNvPr>
          <p:cNvCxnSpPr>
            <a:cxnSpLocks/>
            <a:stCxn id="15" idx="1"/>
            <a:endCxn id="26" idx="3"/>
          </p:cNvCxnSpPr>
          <p:nvPr/>
        </p:nvCxnSpPr>
        <p:spPr>
          <a:xfrm flipH="1" flipV="1">
            <a:off x="3512603" y="5434650"/>
            <a:ext cx="170747" cy="3026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Gerade Verbindung mit Pfeil 60">
            <a:extLst>
              <a:ext uri="{FF2B5EF4-FFF2-40B4-BE49-F238E27FC236}">
                <a16:creationId xmlns:a16="http://schemas.microsoft.com/office/drawing/2014/main" id="{53E3DFF0-6469-FD62-C401-6148361FCAC1}"/>
              </a:ext>
            </a:extLst>
          </p:cNvPr>
          <p:cNvCxnSpPr>
            <a:cxnSpLocks/>
            <a:stCxn id="26" idx="1"/>
            <a:endCxn id="17" idx="3"/>
          </p:cNvCxnSpPr>
          <p:nvPr/>
        </p:nvCxnSpPr>
        <p:spPr>
          <a:xfrm flipH="1" flipV="1">
            <a:off x="2027357" y="5116256"/>
            <a:ext cx="170747" cy="3183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Gerade Verbindung mit Pfeil 63">
            <a:extLst>
              <a:ext uri="{FF2B5EF4-FFF2-40B4-BE49-F238E27FC236}">
                <a16:creationId xmlns:a16="http://schemas.microsoft.com/office/drawing/2014/main" id="{079C6AEF-748A-34EC-208E-235D20011689}"/>
              </a:ext>
            </a:extLst>
          </p:cNvPr>
          <p:cNvCxnSpPr>
            <a:cxnSpLocks/>
            <a:stCxn id="17" idx="0"/>
            <a:endCxn id="18" idx="2"/>
          </p:cNvCxnSpPr>
          <p:nvPr/>
        </p:nvCxnSpPr>
        <p:spPr>
          <a:xfrm flipH="1" flipV="1">
            <a:off x="712858" y="4605234"/>
            <a:ext cx="657250" cy="1872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Gerade Verbindung mit Pfeil 66">
            <a:extLst>
              <a:ext uri="{FF2B5EF4-FFF2-40B4-BE49-F238E27FC236}">
                <a16:creationId xmlns:a16="http://schemas.microsoft.com/office/drawing/2014/main" id="{0E565277-ADEA-42E9-6D49-09A7CCA853B5}"/>
              </a:ext>
            </a:extLst>
          </p:cNvPr>
          <p:cNvCxnSpPr>
            <a:cxnSpLocks/>
            <a:stCxn id="18" idx="0"/>
            <a:endCxn id="27" idx="2"/>
          </p:cNvCxnSpPr>
          <p:nvPr/>
        </p:nvCxnSpPr>
        <p:spPr>
          <a:xfrm flipV="1">
            <a:off x="712858" y="3761174"/>
            <a:ext cx="0" cy="1964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Gerade Verbindung mit Pfeil 69">
            <a:extLst>
              <a:ext uri="{FF2B5EF4-FFF2-40B4-BE49-F238E27FC236}">
                <a16:creationId xmlns:a16="http://schemas.microsoft.com/office/drawing/2014/main" id="{534252A8-AB1A-C600-88CF-841D99BCAF93}"/>
              </a:ext>
            </a:extLst>
          </p:cNvPr>
          <p:cNvCxnSpPr>
            <a:cxnSpLocks/>
            <a:stCxn id="27" idx="0"/>
            <a:endCxn id="22" idx="2"/>
          </p:cNvCxnSpPr>
          <p:nvPr/>
        </p:nvCxnSpPr>
        <p:spPr>
          <a:xfrm flipV="1">
            <a:off x="712858" y="2980704"/>
            <a:ext cx="657249" cy="1328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Gerade Verbindung mit Pfeil 72">
            <a:extLst>
              <a:ext uri="{FF2B5EF4-FFF2-40B4-BE49-F238E27FC236}">
                <a16:creationId xmlns:a16="http://schemas.microsoft.com/office/drawing/2014/main" id="{7D9DAD47-0F6C-AE94-1FB8-9D82B900D70F}"/>
              </a:ext>
            </a:extLst>
          </p:cNvPr>
          <p:cNvCxnSpPr>
            <a:cxnSpLocks/>
            <a:stCxn id="22" idx="3"/>
            <a:endCxn id="21" idx="1"/>
          </p:cNvCxnSpPr>
          <p:nvPr/>
        </p:nvCxnSpPr>
        <p:spPr>
          <a:xfrm flipV="1">
            <a:off x="2027356" y="2380362"/>
            <a:ext cx="187633" cy="2765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Gerade Verbindung mit Pfeil 75">
            <a:extLst>
              <a:ext uri="{FF2B5EF4-FFF2-40B4-BE49-F238E27FC236}">
                <a16:creationId xmlns:a16="http://schemas.microsoft.com/office/drawing/2014/main" id="{AE00AF8B-DAF2-D418-55D7-4B9125EFAEE4}"/>
              </a:ext>
            </a:extLst>
          </p:cNvPr>
          <p:cNvCxnSpPr>
            <a:cxnSpLocks/>
            <a:stCxn id="21" idx="3"/>
            <a:endCxn id="23" idx="1"/>
          </p:cNvCxnSpPr>
          <p:nvPr/>
        </p:nvCxnSpPr>
        <p:spPr>
          <a:xfrm flipV="1">
            <a:off x="3529488" y="2056542"/>
            <a:ext cx="159491" cy="3238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0" name="Gerade Verbindung mit Pfeil 79">
            <a:extLst>
              <a:ext uri="{FF2B5EF4-FFF2-40B4-BE49-F238E27FC236}">
                <a16:creationId xmlns:a16="http://schemas.microsoft.com/office/drawing/2014/main" id="{142D7B9B-D615-2DAA-126E-9D31B5BA1236}"/>
              </a:ext>
            </a:extLst>
          </p:cNvPr>
          <p:cNvCxnSpPr>
            <a:cxnSpLocks/>
            <a:stCxn id="23" idx="3"/>
            <a:endCxn id="4" idx="1"/>
          </p:cNvCxnSpPr>
          <p:nvPr/>
        </p:nvCxnSpPr>
        <p:spPr>
          <a:xfrm flipV="1">
            <a:off x="5003478" y="1736078"/>
            <a:ext cx="170746" cy="3204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3" name="CustomShape 1">
            <a:extLst>
              <a:ext uri="{FF2B5EF4-FFF2-40B4-BE49-F238E27FC236}">
                <a16:creationId xmlns:a16="http://schemas.microsoft.com/office/drawing/2014/main" id="{9A9FAE65-E3D5-515B-C98D-DC402217BD4F}"/>
              </a:ext>
            </a:extLst>
          </p:cNvPr>
          <p:cNvSpPr/>
          <p:nvPr/>
        </p:nvSpPr>
        <p:spPr>
          <a:xfrm>
            <a:off x="2151399" y="3643506"/>
            <a:ext cx="7206433" cy="67078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indent="-565200" algn="ctr">
              <a:lnSpc>
                <a:spcPct val="100000"/>
              </a:lnSpc>
            </a:pPr>
            <a:r>
              <a:rPr lang="de-DE" b="1" spc="-1" dirty="0">
                <a:solidFill>
                  <a:srgbClr val="000000"/>
                </a:solidFill>
              </a:rPr>
              <a:t>The Capital </a:t>
            </a:r>
            <a:r>
              <a:rPr lang="de-DE" b="1" spc="-1" dirty="0" err="1">
                <a:solidFill>
                  <a:srgbClr val="000000"/>
                </a:solidFill>
              </a:rPr>
              <a:t>Markets</a:t>
            </a:r>
            <a:r>
              <a:rPr lang="de-DE" b="1" spc="-1" dirty="0">
                <a:solidFill>
                  <a:srgbClr val="000000"/>
                </a:solidFill>
              </a:rPr>
              <a:t> </a:t>
            </a:r>
            <a:r>
              <a:rPr lang="de-DE" b="1" spc="-1" dirty="0" err="1">
                <a:solidFill>
                  <a:srgbClr val="000000"/>
                </a:solidFill>
              </a:rPr>
              <a:t>identify</a:t>
            </a:r>
            <a:r>
              <a:rPr lang="de-DE" b="1" spc="-1" dirty="0">
                <a:solidFill>
                  <a:srgbClr val="000000"/>
                </a:solidFill>
              </a:rPr>
              <a:t> and </a:t>
            </a:r>
            <a:r>
              <a:rPr lang="de-DE" b="1" spc="-1" dirty="0" err="1">
                <a:solidFill>
                  <a:srgbClr val="000000"/>
                </a:solidFill>
              </a:rPr>
              <a:t>incorporate</a:t>
            </a:r>
            <a:r>
              <a:rPr lang="de-DE" b="1" spc="-1" dirty="0">
                <a:solidFill>
                  <a:srgbClr val="000000"/>
                </a:solidFill>
              </a:rPr>
              <a:t> News in </a:t>
            </a:r>
            <a:r>
              <a:rPr lang="de-DE" b="1" spc="-1" dirty="0" err="1">
                <a:solidFill>
                  <a:srgbClr val="000000"/>
                </a:solidFill>
              </a:rPr>
              <a:t>their</a:t>
            </a:r>
            <a:r>
              <a:rPr lang="de-DE" b="1" spc="-1" dirty="0">
                <a:solidFill>
                  <a:srgbClr val="000000"/>
                </a:solidFill>
              </a:rPr>
              <a:t> </a:t>
            </a:r>
            <a:r>
              <a:rPr lang="de-DE" b="1" spc="-1" dirty="0" err="1">
                <a:solidFill>
                  <a:srgbClr val="000000"/>
                </a:solidFill>
              </a:rPr>
              <a:t>assesment</a:t>
            </a:r>
            <a:r>
              <a:rPr lang="de-DE" b="1" spc="-1" dirty="0">
                <a:solidFill>
                  <a:srgbClr val="000000"/>
                </a:solidFill>
              </a:rPr>
              <a:t> </a:t>
            </a:r>
            <a:r>
              <a:rPr lang="de-DE" b="1" spc="-1" dirty="0" err="1">
                <a:solidFill>
                  <a:srgbClr val="000000"/>
                </a:solidFill>
              </a:rPr>
              <a:t>of</a:t>
            </a:r>
            <a:r>
              <a:rPr lang="de-DE" b="1" spc="-1" dirty="0">
                <a:solidFill>
                  <a:srgbClr val="000000"/>
                </a:solidFill>
              </a:rPr>
              <a:t> </a:t>
            </a:r>
            <a:r>
              <a:rPr lang="de-DE" b="1" spc="-1" dirty="0" err="1">
                <a:solidFill>
                  <a:srgbClr val="000000"/>
                </a:solidFill>
              </a:rPr>
              <a:t>the</a:t>
            </a:r>
            <a:r>
              <a:rPr lang="de-DE" b="1" spc="-1" dirty="0">
                <a:solidFill>
                  <a:srgbClr val="000000"/>
                </a:solidFill>
              </a:rPr>
              <a:t> </a:t>
            </a:r>
            <a:r>
              <a:rPr lang="de-DE" b="1" spc="-1" dirty="0" err="1">
                <a:solidFill>
                  <a:srgbClr val="000000"/>
                </a:solidFill>
              </a:rPr>
              <a:t>current</a:t>
            </a:r>
            <a:r>
              <a:rPr lang="de-DE" b="1" spc="-1" dirty="0">
                <a:solidFill>
                  <a:srgbClr val="000000"/>
                </a:solidFill>
              </a:rPr>
              <a:t> stock </a:t>
            </a:r>
            <a:r>
              <a:rPr lang="de-DE" b="1" spc="-1" dirty="0" err="1">
                <a:solidFill>
                  <a:srgbClr val="000000"/>
                </a:solidFill>
              </a:rPr>
              <a:t>price</a:t>
            </a:r>
            <a:endParaRPr lang="de-DE" b="1" spc="-1" dirty="0">
              <a:solidFill>
                <a:srgbClr val="000000"/>
              </a:solidFill>
            </a:endParaRPr>
          </a:p>
        </p:txBody>
      </p:sp>
      <p:sp>
        <p:nvSpPr>
          <p:cNvPr id="84" name="Nach links gekrümmter Pfeil 83">
            <a:extLst>
              <a:ext uri="{FF2B5EF4-FFF2-40B4-BE49-F238E27FC236}">
                <a16:creationId xmlns:a16="http://schemas.microsoft.com/office/drawing/2014/main" id="{405A712F-E191-5F8A-74D2-7E5E94394C36}"/>
              </a:ext>
            </a:extLst>
          </p:cNvPr>
          <p:cNvSpPr/>
          <p:nvPr/>
        </p:nvSpPr>
        <p:spPr>
          <a:xfrm rot="16200000">
            <a:off x="5292133" y="1574810"/>
            <a:ext cx="575734" cy="3417845"/>
          </a:xfrm>
          <a:prstGeom prst="curvedLef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85" name="Nach links gekrümmter Pfeil 84">
            <a:extLst>
              <a:ext uri="{FF2B5EF4-FFF2-40B4-BE49-F238E27FC236}">
                <a16:creationId xmlns:a16="http://schemas.microsoft.com/office/drawing/2014/main" id="{CC451AB1-DE13-B7A3-4C1E-B2FB58B647C5}"/>
              </a:ext>
            </a:extLst>
          </p:cNvPr>
          <p:cNvSpPr/>
          <p:nvPr/>
        </p:nvSpPr>
        <p:spPr>
          <a:xfrm rot="5400000">
            <a:off x="5292132" y="2961870"/>
            <a:ext cx="575734" cy="3417845"/>
          </a:xfrm>
          <a:prstGeom prst="curvedLef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6804096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3"/>
          <p:cNvSpPr/>
          <p:nvPr/>
        </p:nvSpPr>
        <p:spPr>
          <a:xfrm>
            <a:off x="540000" y="1260000"/>
            <a:ext cx="10080000" cy="647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r>
              <a:rPr lang="de-DE" sz="28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V. Project </a:t>
            </a:r>
            <a:r>
              <a:rPr lang="de-DE" sz="2800" b="1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Structure</a:t>
            </a:r>
            <a:endParaRPr lang="de-DE" sz="2800" b="1" strike="noStrike" spc="-1" dirty="0">
              <a:solidFill>
                <a:srgbClr val="000000"/>
              </a:solidFill>
              <a:latin typeface="Arial"/>
              <a:ea typeface="DejaVu Sans"/>
            </a:endParaRPr>
          </a:p>
          <a:p>
            <a:pPr>
              <a:lnSpc>
                <a:spcPct val="100000"/>
              </a:lnSpc>
            </a:pPr>
            <a:endParaRPr lang="de-DE" sz="2800" b="1" strike="noStrike" spc="-1" dirty="0">
              <a:latin typeface="Arial"/>
            </a:endParaRP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7DB0C5D2-9FB5-A7C9-D9DE-DB68954CA738}"/>
              </a:ext>
            </a:extLst>
          </p:cNvPr>
          <p:cNvSpPr/>
          <p:nvPr/>
        </p:nvSpPr>
        <p:spPr>
          <a:xfrm>
            <a:off x="1496267" y="1907640"/>
            <a:ext cx="8527954" cy="48574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https://</a:t>
            </a:r>
            <a:r>
              <a:rPr lang="de-DE" sz="1600" dirty="0" err="1">
                <a:solidFill>
                  <a:schemeClr val="tx1"/>
                </a:solidFill>
              </a:rPr>
              <a:t>github.com</a:t>
            </a:r>
            <a:r>
              <a:rPr lang="de-DE" sz="1600" dirty="0">
                <a:solidFill>
                  <a:schemeClr val="tx1"/>
                </a:solidFill>
              </a:rPr>
              <a:t>/</a:t>
            </a:r>
            <a:r>
              <a:rPr lang="de-DE" sz="1600" dirty="0" err="1">
                <a:solidFill>
                  <a:schemeClr val="tx1"/>
                </a:solidFill>
              </a:rPr>
              <a:t>RobertHennings</a:t>
            </a:r>
            <a:r>
              <a:rPr lang="de-DE" sz="1600" dirty="0">
                <a:solidFill>
                  <a:schemeClr val="tx1"/>
                </a:solidFill>
              </a:rPr>
              <a:t>/</a:t>
            </a:r>
            <a:r>
              <a:rPr lang="de-DE" sz="1600" dirty="0" err="1">
                <a:solidFill>
                  <a:schemeClr val="tx1"/>
                </a:solidFill>
              </a:rPr>
              <a:t>OpenCampus_Sentiment_Project</a:t>
            </a:r>
            <a:r>
              <a:rPr lang="de-DE" sz="1600" dirty="0">
                <a:solidFill>
                  <a:schemeClr val="tx1"/>
                </a:solidFill>
              </a:rPr>
              <a:t>/</a:t>
            </a:r>
            <a:r>
              <a:rPr lang="de-DE" sz="1600" dirty="0" err="1">
                <a:solidFill>
                  <a:schemeClr val="tx1"/>
                </a:solidFill>
              </a:rPr>
              <a:t>tree</a:t>
            </a:r>
            <a:r>
              <a:rPr lang="de-DE" sz="1600" dirty="0">
                <a:solidFill>
                  <a:schemeClr val="tx1"/>
                </a:solidFill>
              </a:rPr>
              <a:t>/</a:t>
            </a:r>
            <a:r>
              <a:rPr lang="de-DE" sz="1600" dirty="0" err="1">
                <a:solidFill>
                  <a:schemeClr val="tx1"/>
                </a:solidFill>
              </a:rPr>
              <a:t>main</a:t>
            </a:r>
            <a:endParaRPr lang="de-DE" sz="1600" dirty="0">
              <a:solidFill>
                <a:schemeClr val="tx1"/>
              </a:solidFill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B0329E02-F33D-1775-B90A-144739190A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4044" y="2555280"/>
            <a:ext cx="7772400" cy="3464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14948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Christian-Albrechts-Universität zu Kiel | Hochschulen | ME2BE">
            <a:extLst>
              <a:ext uri="{FF2B5EF4-FFF2-40B4-BE49-F238E27FC236}">
                <a16:creationId xmlns:a16="http://schemas.microsoft.com/office/drawing/2014/main" id="{1ED7CE91-FEF0-8C79-91C6-8CCD91EB18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4638" y="-1"/>
            <a:ext cx="9715762" cy="6480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DA137403-DB07-2749-9E35-15BD446D2D71}"/>
              </a:ext>
            </a:extLst>
          </p:cNvPr>
          <p:cNvSpPr/>
          <p:nvPr/>
        </p:nvSpPr>
        <p:spPr>
          <a:xfrm>
            <a:off x="89" y="-1"/>
            <a:ext cx="3406438" cy="6480175"/>
          </a:xfrm>
          <a:prstGeom prst="rect">
            <a:avLst/>
          </a:prstGeom>
          <a:solidFill>
            <a:srgbClr val="9A1B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701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AF58884E-108D-3748-B437-FC2DA44109DE}"/>
              </a:ext>
            </a:extLst>
          </p:cNvPr>
          <p:cNvSpPr/>
          <p:nvPr/>
        </p:nvSpPr>
        <p:spPr>
          <a:xfrm>
            <a:off x="89" y="2403448"/>
            <a:ext cx="3406438" cy="21139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646" b="1" dirty="0"/>
              <a:t>III. Project </a:t>
            </a:r>
            <a:r>
              <a:rPr lang="de-DE" sz="2646" b="1" dirty="0" err="1"/>
              <a:t>Steps</a:t>
            </a:r>
            <a:endParaRPr lang="de-DE" sz="2646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A2764E3-B579-BED2-D9D6-64E7599595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8539" y="-1"/>
            <a:ext cx="1851861" cy="536241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50D6C09F-D31C-FD09-FE35-C75E5966310C}"/>
              </a:ext>
            </a:extLst>
          </p:cNvPr>
          <p:cNvSpPr txBox="1"/>
          <p:nvPr/>
        </p:nvSpPr>
        <p:spPr>
          <a:xfrm>
            <a:off x="3406526" y="6276600"/>
            <a:ext cx="7984051" cy="208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78"/>
              <a:t>Bildquelle: </a:t>
            </a:r>
          </a:p>
          <a:p>
            <a:r>
              <a:rPr lang="de-DE" sz="378"/>
              <a:t>https://</a:t>
            </a:r>
            <a:r>
              <a:rPr lang="de-DE" sz="378" err="1"/>
              <a:t>www.google.com</a:t>
            </a:r>
            <a:r>
              <a:rPr lang="de-DE" sz="378"/>
              <a:t>/</a:t>
            </a:r>
            <a:r>
              <a:rPr lang="de-DE" sz="378" err="1"/>
              <a:t>url?sa</a:t>
            </a:r>
            <a:r>
              <a:rPr lang="de-DE" sz="378"/>
              <a:t>=</a:t>
            </a:r>
            <a:r>
              <a:rPr lang="de-DE" sz="378" err="1"/>
              <a:t>i&amp;url</a:t>
            </a:r>
            <a:r>
              <a:rPr lang="de-DE" sz="378"/>
              <a:t>=https%3A%2F%2Fme2be.de%2Fhochschulen%2Fcau-christian-albrechts-universitaet-zu-kiel%2F&amp;psig=AOvVaw3pyzL9cEIYeIjpIqHRPR5F&amp;ust=1667135603618000&amp;source=</a:t>
            </a:r>
            <a:r>
              <a:rPr lang="de-DE" sz="378" err="1"/>
              <a:t>images&amp;cd</a:t>
            </a:r>
            <a:r>
              <a:rPr lang="de-DE" sz="378"/>
              <a:t>=</a:t>
            </a:r>
            <a:r>
              <a:rPr lang="de-DE" sz="378" err="1"/>
              <a:t>vfe&amp;ved</a:t>
            </a:r>
            <a:r>
              <a:rPr lang="de-DE" sz="378"/>
              <a:t>=0CAoQjRxqFwoTCKDeyqLChfsCFQAAAAAdAAAAABAM</a:t>
            </a:r>
          </a:p>
        </p:txBody>
      </p:sp>
    </p:spTree>
    <p:extLst>
      <p:ext uri="{BB962C8B-B14F-4D97-AF65-F5344CB8AC3E}">
        <p14:creationId xmlns:p14="http://schemas.microsoft.com/office/powerpoint/2010/main" val="11736597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3"/>
          <p:cNvSpPr/>
          <p:nvPr/>
        </p:nvSpPr>
        <p:spPr>
          <a:xfrm>
            <a:off x="540000" y="1260000"/>
            <a:ext cx="10080000" cy="647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r>
              <a:rPr lang="de-DE" sz="28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III. Project </a:t>
            </a:r>
            <a:r>
              <a:rPr lang="de-DE" sz="2800" b="1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Steps</a:t>
            </a:r>
            <a:endParaRPr lang="de-DE" sz="2800" b="1" strike="noStrike" spc="-1" dirty="0">
              <a:solidFill>
                <a:srgbClr val="000000"/>
              </a:solidFill>
              <a:latin typeface="Arial"/>
              <a:ea typeface="DejaVu Sans"/>
            </a:endParaRPr>
          </a:p>
          <a:p>
            <a:pPr>
              <a:lnSpc>
                <a:spcPct val="100000"/>
              </a:lnSpc>
            </a:pPr>
            <a:endParaRPr lang="de-DE" sz="2800" b="1" strike="noStrike" spc="-1" dirty="0">
              <a:latin typeface="Arial"/>
            </a:endParaRPr>
          </a:p>
        </p:txBody>
      </p:sp>
      <p:sp>
        <p:nvSpPr>
          <p:cNvPr id="3" name="CustomShape 1"/>
          <p:cNvSpPr/>
          <p:nvPr/>
        </p:nvSpPr>
        <p:spPr>
          <a:xfrm>
            <a:off x="540000" y="2160000"/>
            <a:ext cx="10079640" cy="2160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endParaRPr lang="de-DE" sz="1600" spc="-1" dirty="0">
              <a:solidFill>
                <a:srgbClr val="000000"/>
              </a:solidFill>
            </a:endParaRPr>
          </a:p>
        </p:txBody>
      </p:sp>
      <p:sp>
        <p:nvSpPr>
          <p:cNvPr id="4" name="Abgerundetes Rechteck 3">
            <a:extLst>
              <a:ext uri="{FF2B5EF4-FFF2-40B4-BE49-F238E27FC236}">
                <a16:creationId xmlns:a16="http://schemas.microsoft.com/office/drawing/2014/main" id="{97C4E30A-134A-1247-D447-2882CFCC35E0}"/>
              </a:ext>
            </a:extLst>
          </p:cNvPr>
          <p:cNvSpPr/>
          <p:nvPr/>
        </p:nvSpPr>
        <p:spPr>
          <a:xfrm>
            <a:off x="3251435" y="2041070"/>
            <a:ext cx="1600200" cy="661307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Data Aggregation</a:t>
            </a:r>
          </a:p>
        </p:txBody>
      </p:sp>
      <p:sp>
        <p:nvSpPr>
          <p:cNvPr id="5" name="Abgerundetes Rechteck 4">
            <a:extLst>
              <a:ext uri="{FF2B5EF4-FFF2-40B4-BE49-F238E27FC236}">
                <a16:creationId xmlns:a16="http://schemas.microsoft.com/office/drawing/2014/main" id="{F57DA7C3-84C8-ADDD-471C-EC66047D292D}"/>
              </a:ext>
            </a:extLst>
          </p:cNvPr>
          <p:cNvSpPr/>
          <p:nvPr/>
        </p:nvSpPr>
        <p:spPr>
          <a:xfrm>
            <a:off x="5774273" y="2041070"/>
            <a:ext cx="2328386" cy="661307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Data </a:t>
            </a:r>
            <a:r>
              <a:rPr lang="de-DE" dirty="0" err="1"/>
              <a:t>Cleaning</a:t>
            </a:r>
            <a:r>
              <a:rPr lang="de-DE" dirty="0"/>
              <a:t>/</a:t>
            </a:r>
            <a:r>
              <a:rPr lang="de-DE" dirty="0" err="1"/>
              <a:t>Formatting</a:t>
            </a:r>
            <a:endParaRPr lang="de-DE" dirty="0"/>
          </a:p>
        </p:txBody>
      </p:sp>
      <p:sp>
        <p:nvSpPr>
          <p:cNvPr id="6" name="Abgerundetes Rechteck 5">
            <a:extLst>
              <a:ext uri="{FF2B5EF4-FFF2-40B4-BE49-F238E27FC236}">
                <a16:creationId xmlns:a16="http://schemas.microsoft.com/office/drawing/2014/main" id="{E9753D19-9FBD-59FE-7752-DBA0D51CD6EC}"/>
              </a:ext>
            </a:extLst>
          </p:cNvPr>
          <p:cNvSpPr/>
          <p:nvPr/>
        </p:nvSpPr>
        <p:spPr>
          <a:xfrm>
            <a:off x="9322410" y="2041070"/>
            <a:ext cx="1297230" cy="661307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Data </a:t>
            </a:r>
            <a:r>
              <a:rPr lang="de-DE" dirty="0" err="1"/>
              <a:t>Selection</a:t>
            </a:r>
            <a:endParaRPr lang="de-DE" dirty="0"/>
          </a:p>
        </p:txBody>
      </p:sp>
      <p:sp>
        <p:nvSpPr>
          <p:cNvPr id="7" name="Abgerundetes Rechteck 6">
            <a:extLst>
              <a:ext uri="{FF2B5EF4-FFF2-40B4-BE49-F238E27FC236}">
                <a16:creationId xmlns:a16="http://schemas.microsoft.com/office/drawing/2014/main" id="{F1FDC2B3-004E-DD71-A7C6-870DFFD21319}"/>
              </a:ext>
            </a:extLst>
          </p:cNvPr>
          <p:cNvSpPr/>
          <p:nvPr/>
        </p:nvSpPr>
        <p:spPr>
          <a:xfrm>
            <a:off x="540000" y="2041070"/>
            <a:ext cx="1600200" cy="661307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Data Research</a:t>
            </a:r>
          </a:p>
        </p:txBody>
      </p:sp>
      <p:sp>
        <p:nvSpPr>
          <p:cNvPr id="8" name="Abgerundetes Rechteck 7">
            <a:extLst>
              <a:ext uri="{FF2B5EF4-FFF2-40B4-BE49-F238E27FC236}">
                <a16:creationId xmlns:a16="http://schemas.microsoft.com/office/drawing/2014/main" id="{C501E041-9D24-0FF3-5CB8-ACC281C2DFF8}"/>
              </a:ext>
            </a:extLst>
          </p:cNvPr>
          <p:cNvSpPr/>
          <p:nvPr/>
        </p:nvSpPr>
        <p:spPr>
          <a:xfrm>
            <a:off x="8945915" y="3447139"/>
            <a:ext cx="1672521" cy="661307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Data/Feature Engineering</a:t>
            </a:r>
          </a:p>
        </p:txBody>
      </p:sp>
      <p:sp>
        <p:nvSpPr>
          <p:cNvPr id="9" name="Abgerundetes Rechteck 8">
            <a:extLst>
              <a:ext uri="{FF2B5EF4-FFF2-40B4-BE49-F238E27FC236}">
                <a16:creationId xmlns:a16="http://schemas.microsoft.com/office/drawing/2014/main" id="{747E8EE8-53E8-72F6-7C52-4EACFA4AA871}"/>
              </a:ext>
            </a:extLst>
          </p:cNvPr>
          <p:cNvSpPr/>
          <p:nvPr/>
        </p:nvSpPr>
        <p:spPr>
          <a:xfrm>
            <a:off x="4527980" y="3447138"/>
            <a:ext cx="2103680" cy="661307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Model </a:t>
            </a:r>
            <a:r>
              <a:rPr lang="de-DE" dirty="0" err="1"/>
              <a:t>setup</a:t>
            </a:r>
            <a:r>
              <a:rPr lang="de-DE" dirty="0"/>
              <a:t>: NLP Classification</a:t>
            </a:r>
          </a:p>
        </p:txBody>
      </p:sp>
      <p:sp>
        <p:nvSpPr>
          <p:cNvPr id="10" name="Abgerundetes Rechteck 9">
            <a:extLst>
              <a:ext uri="{FF2B5EF4-FFF2-40B4-BE49-F238E27FC236}">
                <a16:creationId xmlns:a16="http://schemas.microsoft.com/office/drawing/2014/main" id="{5C4B216B-7E91-A75A-48B1-C007F03DF51D}"/>
              </a:ext>
            </a:extLst>
          </p:cNvPr>
          <p:cNvSpPr/>
          <p:nvPr/>
        </p:nvSpPr>
        <p:spPr>
          <a:xfrm>
            <a:off x="538748" y="4734111"/>
            <a:ext cx="1518652" cy="661307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Model </a:t>
            </a:r>
            <a:r>
              <a:rPr lang="de-DE" dirty="0" err="1"/>
              <a:t>optimization</a:t>
            </a:r>
            <a:endParaRPr lang="de-DE" dirty="0"/>
          </a:p>
        </p:txBody>
      </p:sp>
      <p:sp>
        <p:nvSpPr>
          <p:cNvPr id="11" name="Abgerundetes Rechteck 10">
            <a:extLst>
              <a:ext uri="{FF2B5EF4-FFF2-40B4-BE49-F238E27FC236}">
                <a16:creationId xmlns:a16="http://schemas.microsoft.com/office/drawing/2014/main" id="{270FB668-A22E-E4AD-F566-315CAD3B7886}"/>
              </a:ext>
            </a:extLst>
          </p:cNvPr>
          <p:cNvSpPr/>
          <p:nvPr/>
        </p:nvSpPr>
        <p:spPr>
          <a:xfrm>
            <a:off x="538748" y="3447138"/>
            <a:ext cx="1245618" cy="661307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Model </a:t>
            </a:r>
            <a:r>
              <a:rPr lang="de-DE" dirty="0" err="1"/>
              <a:t>training</a:t>
            </a:r>
            <a:endParaRPr lang="de-DE" dirty="0"/>
          </a:p>
        </p:txBody>
      </p:sp>
      <p:sp>
        <p:nvSpPr>
          <p:cNvPr id="13" name="Abgerundetes Rechteck 12">
            <a:extLst>
              <a:ext uri="{FF2B5EF4-FFF2-40B4-BE49-F238E27FC236}">
                <a16:creationId xmlns:a16="http://schemas.microsoft.com/office/drawing/2014/main" id="{8F423858-71A7-64B8-9267-2650A2E7129B}"/>
              </a:ext>
            </a:extLst>
          </p:cNvPr>
          <p:cNvSpPr/>
          <p:nvPr/>
        </p:nvSpPr>
        <p:spPr>
          <a:xfrm>
            <a:off x="7900933" y="4732936"/>
            <a:ext cx="2667095" cy="661307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Inference</a:t>
            </a:r>
            <a:r>
              <a:rPr lang="de-DE" dirty="0"/>
              <a:t>, </a:t>
            </a:r>
            <a:r>
              <a:rPr lang="de-DE" dirty="0" err="1"/>
              <a:t>Statistics</a:t>
            </a:r>
            <a:r>
              <a:rPr lang="de-DE" dirty="0"/>
              <a:t> and </a:t>
            </a:r>
            <a:r>
              <a:rPr lang="de-DE" dirty="0" err="1"/>
              <a:t>Robustness</a:t>
            </a:r>
            <a:r>
              <a:rPr lang="de-DE" dirty="0"/>
              <a:t> Tests</a:t>
            </a:r>
          </a:p>
        </p:txBody>
      </p:sp>
      <p:sp>
        <p:nvSpPr>
          <p:cNvPr id="14" name="Pfeil nach rechts 13">
            <a:extLst>
              <a:ext uri="{FF2B5EF4-FFF2-40B4-BE49-F238E27FC236}">
                <a16:creationId xmlns:a16="http://schemas.microsoft.com/office/drawing/2014/main" id="{AF48A8F0-F843-B619-D458-2A63059922E2}"/>
              </a:ext>
            </a:extLst>
          </p:cNvPr>
          <p:cNvSpPr/>
          <p:nvPr/>
        </p:nvSpPr>
        <p:spPr>
          <a:xfrm>
            <a:off x="2250863" y="2212973"/>
            <a:ext cx="889908" cy="31750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Pfeil nach rechts 14">
            <a:extLst>
              <a:ext uri="{FF2B5EF4-FFF2-40B4-BE49-F238E27FC236}">
                <a16:creationId xmlns:a16="http://schemas.microsoft.com/office/drawing/2014/main" id="{6A06538F-4E98-26AE-98E6-6D73949767B3}"/>
              </a:ext>
            </a:extLst>
          </p:cNvPr>
          <p:cNvSpPr/>
          <p:nvPr/>
        </p:nvSpPr>
        <p:spPr>
          <a:xfrm>
            <a:off x="4884365" y="2212973"/>
            <a:ext cx="889908" cy="31750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Pfeil nach rechts 15">
            <a:extLst>
              <a:ext uri="{FF2B5EF4-FFF2-40B4-BE49-F238E27FC236}">
                <a16:creationId xmlns:a16="http://schemas.microsoft.com/office/drawing/2014/main" id="{62E00B07-7338-22C0-0757-B18BF29F9256}"/>
              </a:ext>
            </a:extLst>
          </p:cNvPr>
          <p:cNvSpPr/>
          <p:nvPr/>
        </p:nvSpPr>
        <p:spPr>
          <a:xfrm>
            <a:off x="8267580" y="2212973"/>
            <a:ext cx="889908" cy="31750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Pfeil nach rechts 16">
            <a:extLst>
              <a:ext uri="{FF2B5EF4-FFF2-40B4-BE49-F238E27FC236}">
                <a16:creationId xmlns:a16="http://schemas.microsoft.com/office/drawing/2014/main" id="{97AEA830-C538-6E19-100C-EC697D5C8EFD}"/>
              </a:ext>
            </a:extLst>
          </p:cNvPr>
          <p:cNvSpPr/>
          <p:nvPr/>
        </p:nvSpPr>
        <p:spPr>
          <a:xfrm rot="5400000">
            <a:off x="9654775" y="2916009"/>
            <a:ext cx="580887" cy="31750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Pfeil nach rechts 17">
            <a:extLst>
              <a:ext uri="{FF2B5EF4-FFF2-40B4-BE49-F238E27FC236}">
                <a16:creationId xmlns:a16="http://schemas.microsoft.com/office/drawing/2014/main" id="{435773E3-673C-1FB0-E577-F1D403D19CDB}"/>
              </a:ext>
            </a:extLst>
          </p:cNvPr>
          <p:cNvSpPr/>
          <p:nvPr/>
        </p:nvSpPr>
        <p:spPr>
          <a:xfrm rot="10800000">
            <a:off x="6702998" y="3619043"/>
            <a:ext cx="2171580" cy="31750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Pfeil nach rechts 18">
            <a:extLst>
              <a:ext uri="{FF2B5EF4-FFF2-40B4-BE49-F238E27FC236}">
                <a16:creationId xmlns:a16="http://schemas.microsoft.com/office/drawing/2014/main" id="{B1AEE991-49EF-D4D8-FC4D-D5DD20210B42}"/>
              </a:ext>
            </a:extLst>
          </p:cNvPr>
          <p:cNvSpPr/>
          <p:nvPr/>
        </p:nvSpPr>
        <p:spPr>
          <a:xfrm rot="10800000">
            <a:off x="1855700" y="3619043"/>
            <a:ext cx="2600942" cy="31750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Pfeil nach rechts 19">
            <a:extLst>
              <a:ext uri="{FF2B5EF4-FFF2-40B4-BE49-F238E27FC236}">
                <a16:creationId xmlns:a16="http://schemas.microsoft.com/office/drawing/2014/main" id="{AC9D4BA3-A36E-DB30-0F78-35A251AD2B12}"/>
              </a:ext>
            </a:extLst>
          </p:cNvPr>
          <p:cNvSpPr/>
          <p:nvPr/>
        </p:nvSpPr>
        <p:spPr>
          <a:xfrm>
            <a:off x="2140200" y="4912359"/>
            <a:ext cx="5689350" cy="31750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Pfeil nach rechts 20">
            <a:extLst>
              <a:ext uri="{FF2B5EF4-FFF2-40B4-BE49-F238E27FC236}">
                <a16:creationId xmlns:a16="http://schemas.microsoft.com/office/drawing/2014/main" id="{60A37F8C-5FE1-A959-D35A-E56D9A5498AA}"/>
              </a:ext>
            </a:extLst>
          </p:cNvPr>
          <p:cNvSpPr/>
          <p:nvPr/>
        </p:nvSpPr>
        <p:spPr>
          <a:xfrm rot="5400000">
            <a:off x="900772" y="4235531"/>
            <a:ext cx="477103" cy="31750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Abgerundetes Rechteck 11">
            <a:extLst>
              <a:ext uri="{FF2B5EF4-FFF2-40B4-BE49-F238E27FC236}">
                <a16:creationId xmlns:a16="http://schemas.microsoft.com/office/drawing/2014/main" id="{570B31FC-3AF9-1F51-0690-E776A3D58CD1}"/>
              </a:ext>
            </a:extLst>
          </p:cNvPr>
          <p:cNvSpPr/>
          <p:nvPr/>
        </p:nvSpPr>
        <p:spPr>
          <a:xfrm>
            <a:off x="8102659" y="5567489"/>
            <a:ext cx="2328386" cy="661307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Test </a:t>
            </a:r>
            <a:r>
              <a:rPr lang="de-DE" dirty="0" err="1"/>
              <a:t>ChatGPT</a:t>
            </a:r>
            <a:r>
              <a:rPr lang="de-DE" dirty="0"/>
              <a:t> </a:t>
            </a:r>
            <a:r>
              <a:rPr lang="de-DE" dirty="0" err="1"/>
              <a:t>against</a:t>
            </a:r>
            <a:r>
              <a:rPr lang="de-DE" dirty="0"/>
              <a:t> Model</a:t>
            </a:r>
          </a:p>
        </p:txBody>
      </p:sp>
    </p:spTree>
    <p:extLst>
      <p:ext uri="{BB962C8B-B14F-4D97-AF65-F5344CB8AC3E}">
        <p14:creationId xmlns:p14="http://schemas.microsoft.com/office/powerpoint/2010/main" val="3695169466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Hauptfoli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Minimale Foli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2426</Words>
  <Application>Microsoft Macintosh PowerPoint</Application>
  <PresentationFormat>Benutzerdefiniert</PresentationFormat>
  <Paragraphs>472</Paragraphs>
  <Slides>70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2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70</vt:i4>
      </vt:variant>
    </vt:vector>
  </HeadingPairs>
  <TitlesOfParts>
    <vt:vector size="74" baseType="lpstr">
      <vt:lpstr>Arial</vt:lpstr>
      <vt:lpstr>Calibri</vt:lpstr>
      <vt:lpstr>Hauptfolie</vt:lpstr>
      <vt:lpstr>Minimale Folie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Muster</dc:title>
  <dc:subject/>
  <dc:creator>Universität Kiel  (CAU)</dc:creator>
  <dc:description/>
  <cp:lastModifiedBy>Robert Hennings</cp:lastModifiedBy>
  <cp:revision>295</cp:revision>
  <cp:lastPrinted>1601-01-01T00:00:00Z</cp:lastPrinted>
  <dcterms:created xsi:type="dcterms:W3CDTF">2010-06-02T10:39:48Z</dcterms:created>
  <dcterms:modified xsi:type="dcterms:W3CDTF">2023-06-28T13:56:46Z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Benutzerdefiniert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1</vt:i4>
  </property>
</Properties>
</file>